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2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4" d="100"/>
          <a:sy n="114" d="100"/>
        </p:scale>
        <p:origin x="-112" y="-40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58DEA69-CF17-C244-BA2F-53B3971A66C7}" type="datetimeFigureOut">
              <a:rPr lang="es-ES" smtClean="0"/>
              <a:t>14/4/20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A371134-CABC-DA4E-B2C1-2A97F89A3E62}" type="slidenum">
              <a:rPr lang="es-ES" smtClean="0"/>
              <a:t>‹Nr.›</a:t>
            </a:fld>
            <a:endParaRPr lang="es-ES"/>
          </a:p>
        </p:txBody>
      </p:sp>
    </p:spTree>
    <p:extLst>
      <p:ext uri="{BB962C8B-B14F-4D97-AF65-F5344CB8AC3E}">
        <p14:creationId xmlns:p14="http://schemas.microsoft.com/office/powerpoint/2010/main" val="92386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58DEA69-CF17-C244-BA2F-53B3971A66C7}" type="datetimeFigureOut">
              <a:rPr lang="es-ES" smtClean="0"/>
              <a:t>14/4/20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A371134-CABC-DA4E-B2C1-2A97F89A3E62}" type="slidenum">
              <a:rPr lang="es-ES" smtClean="0"/>
              <a:t>‹Nr.›</a:t>
            </a:fld>
            <a:endParaRPr lang="es-ES"/>
          </a:p>
        </p:txBody>
      </p:sp>
    </p:spTree>
    <p:extLst>
      <p:ext uri="{BB962C8B-B14F-4D97-AF65-F5344CB8AC3E}">
        <p14:creationId xmlns:p14="http://schemas.microsoft.com/office/powerpoint/2010/main" val="79409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58DEA69-CF17-C244-BA2F-53B3971A66C7}" type="datetimeFigureOut">
              <a:rPr lang="es-ES" smtClean="0"/>
              <a:t>14/4/20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A371134-CABC-DA4E-B2C1-2A97F89A3E62}" type="slidenum">
              <a:rPr lang="es-ES" smtClean="0"/>
              <a:t>‹Nr.›</a:t>
            </a:fld>
            <a:endParaRPr lang="es-ES"/>
          </a:p>
        </p:txBody>
      </p:sp>
    </p:spTree>
    <p:extLst>
      <p:ext uri="{BB962C8B-B14F-4D97-AF65-F5344CB8AC3E}">
        <p14:creationId xmlns:p14="http://schemas.microsoft.com/office/powerpoint/2010/main" val="75681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58DEA69-CF17-C244-BA2F-53B3971A66C7}" type="datetimeFigureOut">
              <a:rPr lang="es-ES" smtClean="0"/>
              <a:t>14/4/20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A371134-CABC-DA4E-B2C1-2A97F89A3E62}" type="slidenum">
              <a:rPr lang="es-ES" smtClean="0"/>
              <a:t>‹Nr.›</a:t>
            </a:fld>
            <a:endParaRPr lang="es-ES"/>
          </a:p>
        </p:txBody>
      </p:sp>
    </p:spTree>
    <p:extLst>
      <p:ext uri="{BB962C8B-B14F-4D97-AF65-F5344CB8AC3E}">
        <p14:creationId xmlns:p14="http://schemas.microsoft.com/office/powerpoint/2010/main" val="115579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958DEA69-CF17-C244-BA2F-53B3971A66C7}" type="datetimeFigureOut">
              <a:rPr lang="es-ES" smtClean="0"/>
              <a:t>14/4/20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A371134-CABC-DA4E-B2C1-2A97F89A3E62}" type="slidenum">
              <a:rPr lang="es-ES" smtClean="0"/>
              <a:t>‹Nr.›</a:t>
            </a:fld>
            <a:endParaRPr lang="es-ES"/>
          </a:p>
        </p:txBody>
      </p:sp>
    </p:spTree>
    <p:extLst>
      <p:ext uri="{BB962C8B-B14F-4D97-AF65-F5344CB8AC3E}">
        <p14:creationId xmlns:p14="http://schemas.microsoft.com/office/powerpoint/2010/main" val="31167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958DEA69-CF17-C244-BA2F-53B3971A66C7}" type="datetimeFigureOut">
              <a:rPr lang="es-ES" smtClean="0"/>
              <a:t>14/4/20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A371134-CABC-DA4E-B2C1-2A97F89A3E62}" type="slidenum">
              <a:rPr lang="es-ES" smtClean="0"/>
              <a:t>‹Nr.›</a:t>
            </a:fld>
            <a:endParaRPr lang="es-ES"/>
          </a:p>
        </p:txBody>
      </p:sp>
    </p:spTree>
    <p:extLst>
      <p:ext uri="{BB962C8B-B14F-4D97-AF65-F5344CB8AC3E}">
        <p14:creationId xmlns:p14="http://schemas.microsoft.com/office/powerpoint/2010/main" val="188930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958DEA69-CF17-C244-BA2F-53B3971A66C7}" type="datetimeFigureOut">
              <a:rPr lang="es-ES" smtClean="0"/>
              <a:t>14/4/20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A371134-CABC-DA4E-B2C1-2A97F89A3E62}" type="slidenum">
              <a:rPr lang="es-ES" smtClean="0"/>
              <a:t>‹Nr.›</a:t>
            </a:fld>
            <a:endParaRPr lang="es-ES"/>
          </a:p>
        </p:txBody>
      </p:sp>
    </p:spTree>
    <p:extLst>
      <p:ext uri="{BB962C8B-B14F-4D97-AF65-F5344CB8AC3E}">
        <p14:creationId xmlns:p14="http://schemas.microsoft.com/office/powerpoint/2010/main" val="245752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958DEA69-CF17-C244-BA2F-53B3971A66C7}" type="datetimeFigureOut">
              <a:rPr lang="es-ES" smtClean="0"/>
              <a:t>14/4/20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A371134-CABC-DA4E-B2C1-2A97F89A3E62}" type="slidenum">
              <a:rPr lang="es-ES" smtClean="0"/>
              <a:t>‹Nr.›</a:t>
            </a:fld>
            <a:endParaRPr lang="es-ES"/>
          </a:p>
        </p:txBody>
      </p:sp>
    </p:spTree>
    <p:extLst>
      <p:ext uri="{BB962C8B-B14F-4D97-AF65-F5344CB8AC3E}">
        <p14:creationId xmlns:p14="http://schemas.microsoft.com/office/powerpoint/2010/main" val="280685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58DEA69-CF17-C244-BA2F-53B3971A66C7}" type="datetimeFigureOut">
              <a:rPr lang="es-ES" smtClean="0"/>
              <a:t>14/4/20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A371134-CABC-DA4E-B2C1-2A97F89A3E62}" type="slidenum">
              <a:rPr lang="es-ES" smtClean="0"/>
              <a:t>‹Nr.›</a:t>
            </a:fld>
            <a:endParaRPr lang="es-ES"/>
          </a:p>
        </p:txBody>
      </p:sp>
    </p:spTree>
    <p:extLst>
      <p:ext uri="{BB962C8B-B14F-4D97-AF65-F5344CB8AC3E}">
        <p14:creationId xmlns:p14="http://schemas.microsoft.com/office/powerpoint/2010/main" val="425612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58DEA69-CF17-C244-BA2F-53B3971A66C7}" type="datetimeFigureOut">
              <a:rPr lang="es-ES" smtClean="0"/>
              <a:t>14/4/20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A371134-CABC-DA4E-B2C1-2A97F89A3E62}" type="slidenum">
              <a:rPr lang="es-ES" smtClean="0"/>
              <a:t>‹Nr.›</a:t>
            </a:fld>
            <a:endParaRPr lang="es-ES"/>
          </a:p>
        </p:txBody>
      </p:sp>
    </p:spTree>
    <p:extLst>
      <p:ext uri="{BB962C8B-B14F-4D97-AF65-F5344CB8AC3E}">
        <p14:creationId xmlns:p14="http://schemas.microsoft.com/office/powerpoint/2010/main" val="356841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58DEA69-CF17-C244-BA2F-53B3971A66C7}" type="datetimeFigureOut">
              <a:rPr lang="es-ES" smtClean="0"/>
              <a:t>14/4/20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A371134-CABC-DA4E-B2C1-2A97F89A3E62}" type="slidenum">
              <a:rPr lang="es-ES" smtClean="0"/>
              <a:t>‹Nr.›</a:t>
            </a:fld>
            <a:endParaRPr lang="es-ES"/>
          </a:p>
        </p:txBody>
      </p:sp>
    </p:spTree>
    <p:extLst>
      <p:ext uri="{BB962C8B-B14F-4D97-AF65-F5344CB8AC3E}">
        <p14:creationId xmlns:p14="http://schemas.microsoft.com/office/powerpoint/2010/main" val="40908679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8DEA69-CF17-C244-BA2F-53B3971A66C7}" type="datetimeFigureOut">
              <a:rPr lang="es-ES" smtClean="0"/>
              <a:t>14/4/20</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371134-CABC-DA4E-B2C1-2A97F89A3E62}" type="slidenum">
              <a:rPr lang="es-ES" smtClean="0"/>
              <a:t>‹Nr.›</a:t>
            </a:fld>
            <a:endParaRPr lang="es-ES"/>
          </a:p>
        </p:txBody>
      </p:sp>
    </p:spTree>
    <p:extLst>
      <p:ext uri="{BB962C8B-B14F-4D97-AF65-F5344CB8AC3E}">
        <p14:creationId xmlns:p14="http://schemas.microsoft.com/office/powerpoint/2010/main" val="1823156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219238" y="2791312"/>
            <a:ext cx="5481651" cy="1917448"/>
          </a:xfrm>
          <a:prstGeom prst="rect">
            <a:avLst/>
          </a:prstGeom>
          <a:noFill/>
        </p:spPr>
        <p:txBody>
          <a:bodyPr wrap="square" rtlCol="0">
            <a:spAutoFit/>
          </a:bodyPr>
          <a:lstStyle/>
          <a:p>
            <a:pPr algn="just">
              <a:lnSpc>
                <a:spcPct val="110000"/>
              </a:lnSpc>
            </a:pPr>
            <a:r>
              <a:rPr lang="es-AR" sz="1200" dirty="0" smtClean="0">
                <a:solidFill>
                  <a:schemeClr val="bg1"/>
                </a:solidFill>
                <a:latin typeface="Century Gothic"/>
                <a:cs typeface="Century Gothic"/>
              </a:rPr>
              <a:t>Vivimos como </a:t>
            </a:r>
            <a:r>
              <a:rPr lang="es-AR" sz="1200" dirty="0">
                <a:solidFill>
                  <a:schemeClr val="bg1"/>
                </a:solidFill>
                <a:latin typeface="Century Gothic"/>
                <a:cs typeface="Century Gothic"/>
              </a:rPr>
              <a:t>sociedad ya desde algunas semanas una situación inédita y muy particular, que nos genera  incertidumbre  y nos interpela a todos, grandes y chicos.   </a:t>
            </a:r>
          </a:p>
          <a:p>
            <a:pPr algn="just">
              <a:lnSpc>
                <a:spcPct val="110000"/>
              </a:lnSpc>
            </a:pPr>
            <a:endParaRPr lang="es-AR" sz="1200" dirty="0" smtClean="0">
              <a:solidFill>
                <a:schemeClr val="bg1"/>
              </a:solidFill>
              <a:latin typeface="Century Gothic"/>
              <a:cs typeface="Century Gothic"/>
            </a:endParaRPr>
          </a:p>
          <a:p>
            <a:pPr algn="just">
              <a:lnSpc>
                <a:spcPct val="110000"/>
              </a:lnSpc>
            </a:pPr>
            <a:r>
              <a:rPr lang="es-AR" sz="1200" dirty="0" smtClean="0">
                <a:solidFill>
                  <a:schemeClr val="bg1"/>
                </a:solidFill>
                <a:latin typeface="Century Gothic"/>
                <a:cs typeface="Century Gothic"/>
              </a:rPr>
              <a:t>La </a:t>
            </a:r>
            <a:r>
              <a:rPr lang="es-AR" sz="1200" b="1" dirty="0">
                <a:solidFill>
                  <a:schemeClr val="bg1"/>
                </a:solidFill>
                <a:latin typeface="Century Gothic"/>
                <a:cs typeface="Century Gothic"/>
              </a:rPr>
              <a:t>INCERTIDUMBRE</a:t>
            </a:r>
            <a:r>
              <a:rPr lang="es-AR" sz="1200" dirty="0">
                <a:solidFill>
                  <a:schemeClr val="bg1"/>
                </a:solidFill>
                <a:latin typeface="Century Gothic"/>
                <a:cs typeface="Century Gothic"/>
              </a:rPr>
              <a:t> </a:t>
            </a:r>
            <a:r>
              <a:rPr lang="es-AR" sz="1200" dirty="0" smtClean="0">
                <a:solidFill>
                  <a:schemeClr val="bg1"/>
                </a:solidFill>
                <a:latin typeface="Century Gothic"/>
                <a:cs typeface="Century Gothic"/>
              </a:rPr>
              <a:t>se </a:t>
            </a:r>
            <a:r>
              <a:rPr lang="es-AR" sz="1200" dirty="0">
                <a:solidFill>
                  <a:schemeClr val="bg1"/>
                </a:solidFill>
                <a:latin typeface="Century Gothic"/>
                <a:cs typeface="Century Gothic"/>
              </a:rPr>
              <a:t>ha convertido en la certeza nuestra de todos los </a:t>
            </a:r>
            <a:r>
              <a:rPr lang="es-AR" sz="1200" dirty="0" smtClean="0">
                <a:solidFill>
                  <a:schemeClr val="bg1"/>
                </a:solidFill>
                <a:latin typeface="Century Gothic"/>
                <a:cs typeface="Century Gothic"/>
              </a:rPr>
              <a:t>días. Nuestra </a:t>
            </a:r>
            <a:r>
              <a:rPr lang="es-AR" sz="1200" dirty="0">
                <a:solidFill>
                  <a:schemeClr val="bg1"/>
                </a:solidFill>
                <a:latin typeface="Century Gothic"/>
                <a:cs typeface="Century Gothic"/>
              </a:rPr>
              <a:t>mente tiende a buscar certezas</a:t>
            </a:r>
            <a:r>
              <a:rPr lang="es-AR" sz="1200" dirty="0" smtClean="0">
                <a:solidFill>
                  <a:schemeClr val="bg1"/>
                </a:solidFill>
                <a:latin typeface="Century Gothic"/>
                <a:cs typeface="Century Gothic"/>
              </a:rPr>
              <a:t>, y </a:t>
            </a:r>
            <a:r>
              <a:rPr lang="es-AR" sz="1200" dirty="0">
                <a:solidFill>
                  <a:schemeClr val="bg1"/>
                </a:solidFill>
                <a:latin typeface="Century Gothic"/>
                <a:cs typeface="Century Gothic"/>
              </a:rPr>
              <a:t>ésta situación es un </a:t>
            </a:r>
            <a:r>
              <a:rPr lang="es-AR" sz="1200" dirty="0" smtClean="0">
                <a:solidFill>
                  <a:schemeClr val="bg1"/>
                </a:solidFill>
                <a:latin typeface="Century Gothic"/>
                <a:cs typeface="Century Gothic"/>
              </a:rPr>
              <a:t>gran desafío ya que </a:t>
            </a:r>
            <a:r>
              <a:rPr lang="es-AR" sz="1200" dirty="0">
                <a:solidFill>
                  <a:schemeClr val="bg1"/>
                </a:solidFill>
                <a:latin typeface="Century Gothic"/>
                <a:cs typeface="Century Gothic"/>
              </a:rPr>
              <a:t>permanentemente nos sentimos </a:t>
            </a:r>
            <a:r>
              <a:rPr lang="es-AR" sz="1200" dirty="0" smtClean="0">
                <a:solidFill>
                  <a:schemeClr val="bg1"/>
                </a:solidFill>
                <a:latin typeface="Century Gothic"/>
                <a:cs typeface="Century Gothic"/>
              </a:rPr>
              <a:t>con la  </a:t>
            </a:r>
            <a:r>
              <a:rPr lang="es-AR" sz="1200" b="1" dirty="0">
                <a:solidFill>
                  <a:schemeClr val="bg1"/>
                </a:solidFill>
                <a:latin typeface="Century Gothic"/>
                <a:cs typeface="Century Gothic"/>
              </a:rPr>
              <a:t>exigencias</a:t>
            </a:r>
            <a:r>
              <a:rPr lang="es-AR" sz="1200" dirty="0">
                <a:solidFill>
                  <a:schemeClr val="bg1"/>
                </a:solidFill>
                <a:latin typeface="Century Gothic"/>
                <a:cs typeface="Century Gothic"/>
              </a:rPr>
              <a:t> de </a:t>
            </a:r>
            <a:r>
              <a:rPr lang="es-AR" sz="1200" b="1" dirty="0" smtClean="0">
                <a:solidFill>
                  <a:schemeClr val="bg1"/>
                </a:solidFill>
                <a:latin typeface="Century Gothic"/>
                <a:cs typeface="Century Gothic"/>
              </a:rPr>
              <a:t>adaptarnos rápidamente </a:t>
            </a:r>
            <a:r>
              <a:rPr lang="es-AR" sz="1200" dirty="0" smtClean="0">
                <a:solidFill>
                  <a:schemeClr val="bg1"/>
                </a:solidFill>
                <a:latin typeface="Century Gothic"/>
                <a:cs typeface="Century Gothic"/>
              </a:rPr>
              <a:t>así </a:t>
            </a:r>
            <a:r>
              <a:rPr lang="es-AR" sz="1200" dirty="0">
                <a:solidFill>
                  <a:schemeClr val="bg1"/>
                </a:solidFill>
                <a:latin typeface="Century Gothic"/>
                <a:cs typeface="Century Gothic"/>
              </a:rPr>
              <a:t>como </a:t>
            </a:r>
            <a:r>
              <a:rPr lang="es-AR" sz="1200" dirty="0" smtClean="0">
                <a:solidFill>
                  <a:schemeClr val="bg1"/>
                </a:solidFill>
                <a:latin typeface="Century Gothic"/>
                <a:cs typeface="Century Gothic"/>
              </a:rPr>
              <a:t>también la </a:t>
            </a:r>
            <a:r>
              <a:rPr lang="es-AR" sz="1200" dirty="0">
                <a:solidFill>
                  <a:schemeClr val="bg1"/>
                </a:solidFill>
                <a:latin typeface="Century Gothic"/>
                <a:cs typeface="Century Gothic"/>
              </a:rPr>
              <a:t>sensación de </a:t>
            </a:r>
            <a:r>
              <a:rPr lang="es-AR" sz="1200" b="1" dirty="0">
                <a:solidFill>
                  <a:schemeClr val="bg1"/>
                </a:solidFill>
                <a:latin typeface="Century Gothic"/>
                <a:cs typeface="Century Gothic"/>
              </a:rPr>
              <a:t>amenaza constante </a:t>
            </a:r>
            <a:r>
              <a:rPr lang="es-AR" sz="1200" dirty="0">
                <a:solidFill>
                  <a:schemeClr val="bg1"/>
                </a:solidFill>
                <a:latin typeface="Century Gothic"/>
                <a:cs typeface="Century Gothic"/>
              </a:rPr>
              <a:t>que impacta  en nuestra psiquis.</a:t>
            </a:r>
            <a:r>
              <a:rPr lang="es-AR" sz="1200" dirty="0" smtClean="0">
                <a:solidFill>
                  <a:schemeClr val="bg1"/>
                </a:solidFill>
                <a:effectLst/>
                <a:latin typeface="Century Gothic"/>
                <a:cs typeface="Century Gothic"/>
              </a:rPr>
              <a:t> </a:t>
            </a:r>
            <a:endParaRPr lang="es-ES" sz="1200" dirty="0">
              <a:solidFill>
                <a:schemeClr val="bg1"/>
              </a:solidFill>
              <a:latin typeface="Century Gothic"/>
              <a:cs typeface="Century Gothic"/>
            </a:endParaRPr>
          </a:p>
        </p:txBody>
      </p:sp>
      <p:pic>
        <p:nvPicPr>
          <p:cNvPr id="7" name="Imagen 6" descr="Captura de pantalla 2020-04-13 a la(s) 14.02.10.png"/>
          <p:cNvPicPr>
            <a:picLocks noChangeAspect="1"/>
          </p:cNvPicPr>
          <p:nvPr/>
        </p:nvPicPr>
        <p:blipFill rotWithShape="1">
          <a:blip r:embed="rId2">
            <a:extLst>
              <a:ext uri="{28A0092B-C50C-407E-A947-70E740481C1C}">
                <a14:useLocalDpi xmlns:a14="http://schemas.microsoft.com/office/drawing/2010/main" val="0"/>
              </a:ext>
            </a:extLst>
          </a:blip>
          <a:srcRect l="3943" r="12530"/>
          <a:stretch/>
        </p:blipFill>
        <p:spPr>
          <a:xfrm>
            <a:off x="5945482" y="0"/>
            <a:ext cx="3198518" cy="5143500"/>
          </a:xfrm>
          <a:prstGeom prst="rect">
            <a:avLst/>
          </a:prstGeom>
        </p:spPr>
      </p:pic>
      <p:sp>
        <p:nvSpPr>
          <p:cNvPr id="9" name="CuadroTexto 8"/>
          <p:cNvSpPr txBox="1"/>
          <p:nvPr/>
        </p:nvSpPr>
        <p:spPr>
          <a:xfrm>
            <a:off x="209832" y="453254"/>
            <a:ext cx="5491058" cy="1456794"/>
          </a:xfrm>
          <a:prstGeom prst="rect">
            <a:avLst/>
          </a:prstGeom>
          <a:noFill/>
        </p:spPr>
        <p:txBody>
          <a:bodyPr wrap="square" rtlCol="0">
            <a:spAutoFit/>
          </a:bodyPr>
          <a:lstStyle/>
          <a:p>
            <a:r>
              <a:rPr lang="es-ES" sz="4000" dirty="0" smtClean="0">
                <a:solidFill>
                  <a:srgbClr val="20FFFF"/>
                </a:solidFill>
                <a:latin typeface="Century Gothic"/>
                <a:cs typeface="Century Gothic"/>
              </a:rPr>
              <a:t>Conviviendo en </a:t>
            </a:r>
          </a:p>
          <a:p>
            <a:r>
              <a:rPr lang="es-ES" sz="4000" dirty="0" smtClean="0">
                <a:solidFill>
                  <a:srgbClr val="20FFFF"/>
                </a:solidFill>
                <a:latin typeface="Century Gothic"/>
                <a:cs typeface="Century Gothic"/>
              </a:rPr>
              <a:t>familia en épocas</a:t>
            </a:r>
          </a:p>
          <a:p>
            <a:r>
              <a:rPr lang="es-ES" sz="4000" dirty="0" smtClean="0">
                <a:solidFill>
                  <a:srgbClr val="20FFFF"/>
                </a:solidFill>
                <a:latin typeface="Century Gothic"/>
                <a:cs typeface="Century Gothic"/>
              </a:rPr>
              <a:t>de cuarentena</a:t>
            </a:r>
            <a:endParaRPr lang="es-ES" sz="4000" dirty="0">
              <a:solidFill>
                <a:srgbClr val="20FFFF"/>
              </a:solidFill>
              <a:latin typeface="Century Gothic"/>
              <a:cs typeface="Century Gothic"/>
            </a:endParaRPr>
          </a:p>
        </p:txBody>
      </p:sp>
    </p:spTree>
    <p:extLst>
      <p:ext uri="{BB962C8B-B14F-4D97-AF65-F5344CB8AC3E}">
        <p14:creationId xmlns:p14="http://schemas.microsoft.com/office/powerpoint/2010/main" val="422385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219239" y="993545"/>
            <a:ext cx="5481651" cy="3948773"/>
          </a:xfrm>
          <a:prstGeom prst="rect">
            <a:avLst/>
          </a:prstGeom>
          <a:noFill/>
        </p:spPr>
        <p:txBody>
          <a:bodyPr wrap="square" rtlCol="0">
            <a:spAutoFit/>
          </a:bodyPr>
          <a:lstStyle/>
          <a:p>
            <a:pPr algn="just">
              <a:lnSpc>
                <a:spcPct val="110000"/>
              </a:lnSpc>
            </a:pPr>
            <a:r>
              <a:rPr lang="es-AR" sz="1200" dirty="0" smtClean="0">
                <a:solidFill>
                  <a:schemeClr val="bg1"/>
                </a:solidFill>
                <a:latin typeface="Century Gothic"/>
                <a:cs typeface="Century Gothic"/>
              </a:rPr>
              <a:t>Nos </a:t>
            </a:r>
            <a:r>
              <a:rPr lang="es-AR" sz="1200" dirty="0">
                <a:solidFill>
                  <a:schemeClr val="bg1"/>
                </a:solidFill>
                <a:latin typeface="Century Gothic"/>
                <a:cs typeface="Century Gothic"/>
              </a:rPr>
              <a:t>ayudarán para salir de </a:t>
            </a:r>
            <a:r>
              <a:rPr lang="es-AR" sz="1200" dirty="0" smtClean="0">
                <a:solidFill>
                  <a:schemeClr val="bg1"/>
                </a:solidFill>
                <a:latin typeface="Century Gothic"/>
                <a:cs typeface="Century Gothic"/>
              </a:rPr>
              <a:t>esta </a:t>
            </a:r>
            <a:r>
              <a:rPr lang="es-AR" sz="1200" dirty="0">
                <a:solidFill>
                  <a:schemeClr val="bg1"/>
                </a:solidFill>
                <a:latin typeface="Century Gothic"/>
                <a:cs typeface="Century Gothic"/>
              </a:rPr>
              <a:t>situación de tanta </a:t>
            </a:r>
            <a:r>
              <a:rPr lang="es-AR" sz="1200" b="1" dirty="0">
                <a:solidFill>
                  <a:schemeClr val="bg1"/>
                </a:solidFill>
                <a:latin typeface="Century Gothic"/>
                <a:cs typeface="Century Gothic"/>
              </a:rPr>
              <a:t>exigencia</a:t>
            </a:r>
            <a:r>
              <a:rPr lang="es-AR" sz="1200" dirty="0">
                <a:solidFill>
                  <a:schemeClr val="bg1"/>
                </a:solidFill>
                <a:latin typeface="Century Gothic"/>
                <a:cs typeface="Century Gothic"/>
              </a:rPr>
              <a:t>  que sentimos grandes y chicos. </a:t>
            </a:r>
            <a:endParaRPr lang="es-AR" sz="1200" dirty="0" smtClean="0">
              <a:solidFill>
                <a:schemeClr val="bg1"/>
              </a:solidFill>
              <a:latin typeface="Century Gothic"/>
              <a:cs typeface="Century Gothic"/>
            </a:endParaRPr>
          </a:p>
          <a:p>
            <a:pPr algn="just">
              <a:lnSpc>
                <a:spcPct val="110000"/>
              </a:lnSpc>
            </a:pPr>
            <a:r>
              <a:rPr lang="es-AR" sz="1200" dirty="0" smtClean="0">
                <a:solidFill>
                  <a:schemeClr val="bg1"/>
                </a:solidFill>
                <a:latin typeface="Century Gothic"/>
                <a:cs typeface="Century Gothic"/>
              </a:rPr>
              <a:t>Dentro </a:t>
            </a:r>
            <a:r>
              <a:rPr lang="es-AR" sz="1200" dirty="0">
                <a:solidFill>
                  <a:schemeClr val="bg1"/>
                </a:solidFill>
                <a:latin typeface="Century Gothic"/>
                <a:cs typeface="Century Gothic"/>
              </a:rPr>
              <a:t>de la </a:t>
            </a:r>
            <a:r>
              <a:rPr lang="es-AR" sz="1200" b="1" dirty="0">
                <a:solidFill>
                  <a:schemeClr val="bg1"/>
                </a:solidFill>
                <a:latin typeface="Century Gothic"/>
                <a:cs typeface="Century Gothic"/>
              </a:rPr>
              <a:t>dinámica familiar</a:t>
            </a:r>
            <a:r>
              <a:rPr lang="es-AR" sz="1200" dirty="0">
                <a:solidFill>
                  <a:schemeClr val="bg1"/>
                </a:solidFill>
                <a:latin typeface="Century Gothic"/>
                <a:cs typeface="Century Gothic"/>
              </a:rPr>
              <a:t> es  importante tener mucho cuidado con las </a:t>
            </a:r>
            <a:r>
              <a:rPr lang="es-AR" sz="1200" b="1" dirty="0">
                <a:solidFill>
                  <a:schemeClr val="bg1"/>
                </a:solidFill>
                <a:latin typeface="Century Gothic"/>
                <a:cs typeface="Century Gothic"/>
              </a:rPr>
              <a:t>expectativas desmedidas</a:t>
            </a:r>
            <a:r>
              <a:rPr lang="es-AR" sz="1200" dirty="0">
                <a:solidFill>
                  <a:schemeClr val="bg1"/>
                </a:solidFill>
                <a:latin typeface="Century Gothic"/>
                <a:cs typeface="Century Gothic"/>
              </a:rPr>
              <a:t> para con los </a:t>
            </a:r>
            <a:r>
              <a:rPr lang="es-AR" sz="1200" dirty="0" smtClean="0">
                <a:solidFill>
                  <a:schemeClr val="bg1"/>
                </a:solidFill>
                <a:latin typeface="Century Gothic"/>
                <a:cs typeface="Century Gothic"/>
              </a:rPr>
              <a:t>demás, bajar </a:t>
            </a:r>
            <a:r>
              <a:rPr lang="es-AR" sz="1200" dirty="0">
                <a:solidFill>
                  <a:schemeClr val="bg1"/>
                </a:solidFill>
                <a:latin typeface="Century Gothic"/>
                <a:cs typeface="Century Gothic"/>
              </a:rPr>
              <a:t>el nivel de expectativas,  y </a:t>
            </a:r>
            <a:r>
              <a:rPr lang="es-AR" sz="1200" dirty="0" smtClean="0">
                <a:solidFill>
                  <a:schemeClr val="bg1"/>
                </a:solidFill>
                <a:latin typeface="Century Gothic"/>
                <a:cs typeface="Century Gothic"/>
              </a:rPr>
              <a:t>exigencias. No </a:t>
            </a:r>
            <a:r>
              <a:rPr lang="es-AR" sz="1200" dirty="0">
                <a:solidFill>
                  <a:schemeClr val="bg1"/>
                </a:solidFill>
                <a:latin typeface="Century Gothic"/>
                <a:cs typeface="Century Gothic"/>
              </a:rPr>
              <a:t>es momento de esperar a que el otro adivine que necesitamos o desearíamos que hiciera…  </a:t>
            </a:r>
            <a:endParaRPr lang="es-AR" sz="1200" dirty="0" smtClean="0">
              <a:solidFill>
                <a:schemeClr val="bg1"/>
              </a:solidFill>
              <a:latin typeface="Century Gothic"/>
              <a:cs typeface="Century Gothic"/>
            </a:endParaRPr>
          </a:p>
          <a:p>
            <a:pPr algn="just">
              <a:lnSpc>
                <a:spcPct val="110000"/>
              </a:lnSpc>
            </a:pPr>
            <a:r>
              <a:rPr lang="es-AR" sz="1200" dirty="0" smtClean="0">
                <a:solidFill>
                  <a:schemeClr val="bg1"/>
                </a:solidFill>
                <a:latin typeface="Century Gothic"/>
                <a:cs typeface="Century Gothic"/>
              </a:rPr>
              <a:t>Si </a:t>
            </a:r>
            <a:r>
              <a:rPr lang="es-AR" sz="1200" dirty="0">
                <a:solidFill>
                  <a:schemeClr val="bg1"/>
                </a:solidFill>
                <a:latin typeface="Century Gothic"/>
                <a:cs typeface="Century Gothic"/>
              </a:rPr>
              <a:t>es algo importante para nosotros debemos expresar con claridad cuál es la necesidad que tenemos. Por ej.  Necesito por favor que me ayudes con esto y no enojarme porque  a mi pareja o hijo no  se le ocurrió hacerlo….</a:t>
            </a:r>
          </a:p>
          <a:p>
            <a:pPr algn="just">
              <a:lnSpc>
                <a:spcPct val="110000"/>
              </a:lnSpc>
            </a:pPr>
            <a:endParaRPr lang="es-AR" sz="1200" dirty="0" smtClean="0">
              <a:solidFill>
                <a:schemeClr val="bg1"/>
              </a:solidFill>
              <a:latin typeface="Century Gothic"/>
              <a:cs typeface="Century Gothic"/>
            </a:endParaRPr>
          </a:p>
          <a:p>
            <a:pPr algn="just">
              <a:lnSpc>
                <a:spcPct val="110000"/>
              </a:lnSpc>
            </a:pPr>
            <a:r>
              <a:rPr lang="es-AR" sz="1200" dirty="0" smtClean="0">
                <a:solidFill>
                  <a:schemeClr val="bg1"/>
                </a:solidFill>
                <a:latin typeface="Century Gothic"/>
                <a:cs typeface="Century Gothic"/>
              </a:rPr>
              <a:t>Necesitamos </a:t>
            </a:r>
            <a:r>
              <a:rPr lang="es-AR" sz="1200" dirty="0">
                <a:solidFill>
                  <a:schemeClr val="bg1"/>
                </a:solidFill>
                <a:latin typeface="Century Gothic"/>
                <a:cs typeface="Century Gothic"/>
              </a:rPr>
              <a:t>vínculos de empatía que nos generen seguridad, </a:t>
            </a:r>
            <a:r>
              <a:rPr lang="es-AR" sz="1200" dirty="0" smtClean="0">
                <a:solidFill>
                  <a:schemeClr val="bg1"/>
                </a:solidFill>
                <a:latin typeface="Century Gothic"/>
                <a:cs typeface="Century Gothic"/>
              </a:rPr>
              <a:t>que </a:t>
            </a:r>
            <a:r>
              <a:rPr lang="es-AR" sz="1200" dirty="0">
                <a:solidFill>
                  <a:schemeClr val="bg1"/>
                </a:solidFill>
                <a:latin typeface="Century Gothic"/>
                <a:cs typeface="Century Gothic"/>
              </a:rPr>
              <a:t>nos ayuden a poder abrirnos y salir de </a:t>
            </a:r>
            <a:r>
              <a:rPr lang="es-AR" sz="1200" dirty="0" smtClean="0">
                <a:solidFill>
                  <a:schemeClr val="bg1"/>
                </a:solidFill>
                <a:latin typeface="Century Gothic"/>
                <a:cs typeface="Century Gothic"/>
              </a:rPr>
              <a:t>este </a:t>
            </a:r>
            <a:r>
              <a:rPr lang="es-AR" sz="1200" dirty="0">
                <a:solidFill>
                  <a:schemeClr val="bg1"/>
                </a:solidFill>
                <a:latin typeface="Century Gothic"/>
                <a:cs typeface="Century Gothic"/>
              </a:rPr>
              <a:t>aislamiento que nos obliga </a:t>
            </a:r>
            <a:r>
              <a:rPr lang="es-AR" sz="1200" dirty="0" smtClean="0">
                <a:solidFill>
                  <a:schemeClr val="bg1"/>
                </a:solidFill>
                <a:latin typeface="Century Gothic"/>
                <a:cs typeface="Century Gothic"/>
              </a:rPr>
              <a:t>esta situaci</a:t>
            </a:r>
            <a:r>
              <a:rPr lang="es-AR" sz="1200" dirty="0" smtClean="0">
                <a:solidFill>
                  <a:schemeClr val="bg1"/>
                </a:solidFill>
                <a:latin typeface="Century Gothic"/>
                <a:cs typeface="Century Gothic"/>
              </a:rPr>
              <a:t>ón.</a:t>
            </a:r>
            <a:r>
              <a:rPr lang="es-AR" sz="1200" dirty="0" smtClean="0">
                <a:solidFill>
                  <a:schemeClr val="bg1"/>
                </a:solidFill>
                <a:latin typeface="Century Gothic"/>
                <a:cs typeface="Century Gothic"/>
              </a:rPr>
              <a:t> </a:t>
            </a:r>
            <a:r>
              <a:rPr lang="es-AR" sz="1200" dirty="0" smtClean="0">
                <a:solidFill>
                  <a:schemeClr val="bg1"/>
                </a:solidFill>
                <a:latin typeface="Century Gothic"/>
                <a:cs typeface="Century Gothic"/>
              </a:rPr>
              <a:t>M</a:t>
            </a:r>
            <a:r>
              <a:rPr lang="es-AR" sz="1200" dirty="0" smtClean="0">
                <a:solidFill>
                  <a:schemeClr val="bg1"/>
                </a:solidFill>
                <a:latin typeface="Century Gothic"/>
                <a:cs typeface="Century Gothic"/>
              </a:rPr>
              <a:t>ostrarnos </a:t>
            </a:r>
            <a:r>
              <a:rPr lang="es-AR" sz="1200" b="1" dirty="0">
                <a:solidFill>
                  <a:schemeClr val="bg1"/>
                </a:solidFill>
                <a:latin typeface="Century Gothic"/>
                <a:cs typeface="Century Gothic"/>
              </a:rPr>
              <a:t>disponibles afectivamente. </a:t>
            </a:r>
            <a:r>
              <a:rPr lang="es-AR" sz="1200" dirty="0">
                <a:solidFill>
                  <a:schemeClr val="bg1"/>
                </a:solidFill>
                <a:latin typeface="Century Gothic"/>
                <a:cs typeface="Century Gothic"/>
              </a:rPr>
              <a:t>Que el otro pueda recibirme un poco en cómo me estoy sintiendo </a:t>
            </a:r>
            <a:r>
              <a:rPr lang="es-AR" sz="1200" dirty="0" smtClean="0">
                <a:solidFill>
                  <a:schemeClr val="bg1"/>
                </a:solidFill>
                <a:latin typeface="Century Gothic"/>
                <a:cs typeface="Century Gothic"/>
              </a:rPr>
              <a:t>y en </a:t>
            </a:r>
            <a:r>
              <a:rPr lang="es-AR" sz="1200" dirty="0">
                <a:solidFill>
                  <a:schemeClr val="bg1"/>
                </a:solidFill>
                <a:latin typeface="Century Gothic"/>
                <a:cs typeface="Century Gothic"/>
              </a:rPr>
              <a:t>ese intercambio me ayude a </a:t>
            </a:r>
            <a:r>
              <a:rPr lang="es-AR" sz="1200" b="1" dirty="0">
                <a:solidFill>
                  <a:schemeClr val="bg1"/>
                </a:solidFill>
                <a:latin typeface="Century Gothic"/>
                <a:cs typeface="Century Gothic"/>
              </a:rPr>
              <a:t>poder regularme</a:t>
            </a:r>
            <a:r>
              <a:rPr lang="es-AR" sz="1200" dirty="0">
                <a:solidFill>
                  <a:schemeClr val="bg1"/>
                </a:solidFill>
                <a:latin typeface="Century Gothic"/>
                <a:cs typeface="Century Gothic"/>
              </a:rPr>
              <a:t>, o a entenderme </a:t>
            </a:r>
            <a:r>
              <a:rPr lang="es-AR" sz="1200" dirty="0" smtClean="0">
                <a:solidFill>
                  <a:schemeClr val="bg1"/>
                </a:solidFill>
                <a:latin typeface="Century Gothic"/>
                <a:cs typeface="Century Gothic"/>
              </a:rPr>
              <a:t>que </a:t>
            </a:r>
            <a:r>
              <a:rPr lang="es-AR" sz="1200" dirty="0">
                <a:solidFill>
                  <a:schemeClr val="bg1"/>
                </a:solidFill>
                <a:latin typeface="Century Gothic"/>
                <a:cs typeface="Century Gothic"/>
              </a:rPr>
              <a:t>me pasa  o  porque estoy  malhumorado. </a:t>
            </a:r>
            <a:r>
              <a:rPr lang="es-AR" sz="1200" dirty="0" smtClean="0">
                <a:solidFill>
                  <a:schemeClr val="bg1"/>
                </a:solidFill>
                <a:latin typeface="Century Gothic"/>
                <a:cs typeface="Century Gothic"/>
              </a:rPr>
              <a:t> (Tanto con los niños pero  tambi</a:t>
            </a:r>
            <a:r>
              <a:rPr lang="es-AR" sz="1200" dirty="0" smtClean="0">
                <a:solidFill>
                  <a:schemeClr val="bg1"/>
                </a:solidFill>
                <a:latin typeface="Century Gothic"/>
                <a:cs typeface="Century Gothic"/>
              </a:rPr>
              <a:t>én </a:t>
            </a:r>
            <a:r>
              <a:rPr lang="es-AR" sz="1200" dirty="0" smtClean="0">
                <a:solidFill>
                  <a:schemeClr val="bg1"/>
                </a:solidFill>
                <a:latin typeface="Century Gothic"/>
                <a:cs typeface="Century Gothic"/>
              </a:rPr>
              <a:t>con los adolescentes  que suelen aislarse naturalmente y a veces por no resultar intrusivos se pierde ese espacio para la conexi</a:t>
            </a:r>
            <a:r>
              <a:rPr lang="es-AR" sz="1200" dirty="0" smtClean="0">
                <a:solidFill>
                  <a:schemeClr val="bg1"/>
                </a:solidFill>
                <a:latin typeface="Century Gothic"/>
                <a:cs typeface="Century Gothic"/>
              </a:rPr>
              <a:t>ón.)</a:t>
            </a:r>
            <a:endParaRPr lang="es-ES" sz="1200" dirty="0">
              <a:solidFill>
                <a:schemeClr val="bg1"/>
              </a:solidFill>
              <a:latin typeface="Century Gothic"/>
              <a:cs typeface="Century Gothic"/>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444" y="0"/>
            <a:ext cx="3178222" cy="5143500"/>
          </a:xfrm>
          <a:prstGeom prst="rect">
            <a:avLst/>
          </a:prstGeom>
        </p:spPr>
      </p:pic>
      <p:sp>
        <p:nvSpPr>
          <p:cNvPr id="9" name="CuadroTexto 8"/>
          <p:cNvSpPr txBox="1"/>
          <p:nvPr/>
        </p:nvSpPr>
        <p:spPr>
          <a:xfrm>
            <a:off x="209832" y="20513"/>
            <a:ext cx="5764612" cy="707886"/>
          </a:xfrm>
          <a:prstGeom prst="rect">
            <a:avLst/>
          </a:prstGeom>
          <a:noFill/>
        </p:spPr>
        <p:txBody>
          <a:bodyPr wrap="square" rtlCol="0">
            <a:spAutoFit/>
          </a:bodyPr>
          <a:lstStyle/>
          <a:p>
            <a:r>
              <a:rPr lang="es-AR" sz="4000" dirty="0" smtClean="0">
                <a:solidFill>
                  <a:srgbClr val="20FFFF"/>
                </a:solidFill>
                <a:latin typeface="Century Gothic"/>
                <a:cs typeface="Century Gothic"/>
              </a:rPr>
              <a:t>Empatía </a:t>
            </a:r>
            <a:r>
              <a:rPr lang="es-AR" sz="4000" dirty="0" smtClean="0">
                <a:solidFill>
                  <a:srgbClr val="20FFFF"/>
                </a:solidFill>
                <a:latin typeface="Century Gothic"/>
                <a:cs typeface="Century Gothic"/>
              </a:rPr>
              <a:t>y compasión</a:t>
            </a:r>
            <a:r>
              <a:rPr lang="es-AR" sz="4000" dirty="0" smtClean="0">
                <a:solidFill>
                  <a:srgbClr val="20FFFF"/>
                </a:solidFill>
                <a:effectLst/>
                <a:latin typeface="Century Gothic"/>
                <a:cs typeface="Century Gothic"/>
              </a:rPr>
              <a:t> </a:t>
            </a:r>
            <a:endParaRPr lang="es-ES" sz="4000" dirty="0">
              <a:solidFill>
                <a:srgbClr val="20FFFF"/>
              </a:solidFill>
              <a:latin typeface="Century Gothic"/>
              <a:cs typeface="Century Gothic"/>
            </a:endParaRPr>
          </a:p>
        </p:txBody>
      </p:sp>
    </p:spTree>
    <p:extLst>
      <p:ext uri="{BB962C8B-B14F-4D97-AF65-F5344CB8AC3E}">
        <p14:creationId xmlns:p14="http://schemas.microsoft.com/office/powerpoint/2010/main" val="378499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470371" y="1348371"/>
            <a:ext cx="8222074" cy="3010055"/>
          </a:xfrm>
          <a:prstGeom prst="rect">
            <a:avLst/>
          </a:prstGeom>
          <a:noFill/>
        </p:spPr>
        <p:txBody>
          <a:bodyPr wrap="square" rtlCol="0">
            <a:spAutoFit/>
          </a:bodyPr>
          <a:lstStyle/>
          <a:p>
            <a:pPr algn="just">
              <a:lnSpc>
                <a:spcPct val="110000"/>
              </a:lnSpc>
            </a:pPr>
            <a:r>
              <a:rPr lang="es-AR" sz="1200" dirty="0" smtClean="0">
                <a:solidFill>
                  <a:srgbClr val="FFFFFF"/>
                </a:solidFill>
                <a:latin typeface="Century Gothic"/>
                <a:cs typeface="Century Gothic"/>
              </a:rPr>
              <a:t>Es </a:t>
            </a:r>
            <a:r>
              <a:rPr lang="es-AR" sz="1200" dirty="0" smtClean="0">
                <a:solidFill>
                  <a:srgbClr val="FFFFFF"/>
                </a:solidFill>
                <a:latin typeface="Century Gothic"/>
                <a:cs typeface="Century Gothic"/>
              </a:rPr>
              <a:t> </a:t>
            </a:r>
            <a:r>
              <a:rPr lang="es-AR" sz="1200" dirty="0">
                <a:solidFill>
                  <a:srgbClr val="FFFFFF"/>
                </a:solidFill>
                <a:latin typeface="Century Gothic"/>
                <a:cs typeface="Century Gothic"/>
              </a:rPr>
              <a:t>importante que se promueva una buena comunicación con nuestra pareja, y que podamos sentir que nos comprendemos, y que somos un equipo,” haciendo lo mejor posible frente a éste escenario adverso”.  </a:t>
            </a:r>
            <a:r>
              <a:rPr lang="es-AR" sz="1200" b="1" dirty="0">
                <a:solidFill>
                  <a:srgbClr val="FFFFFF"/>
                </a:solidFill>
                <a:latin typeface="Century Gothic"/>
                <a:cs typeface="Century Gothic"/>
              </a:rPr>
              <a:t>Conexión</a:t>
            </a:r>
            <a:r>
              <a:rPr lang="es-AR" sz="1200" dirty="0">
                <a:solidFill>
                  <a:srgbClr val="FFFFFF"/>
                </a:solidFill>
                <a:latin typeface="Century Gothic"/>
                <a:cs typeface="Century Gothic"/>
              </a:rPr>
              <a:t> y  a su vez también </a:t>
            </a:r>
            <a:r>
              <a:rPr lang="es-AR" sz="1200" b="1" dirty="0">
                <a:solidFill>
                  <a:srgbClr val="FFFFFF"/>
                </a:solidFill>
                <a:latin typeface="Century Gothic"/>
                <a:cs typeface="Century Gothic"/>
              </a:rPr>
              <a:t>autonomía </a:t>
            </a:r>
            <a:r>
              <a:rPr lang="es-AR" sz="1200" dirty="0">
                <a:solidFill>
                  <a:srgbClr val="FFFFFF"/>
                </a:solidFill>
                <a:latin typeface="Century Gothic"/>
                <a:cs typeface="Century Gothic"/>
              </a:rPr>
              <a:t>serán necesarios para el bienestar de la pareja.  Si hay uno de los dos que ese día se siente más inestable,  que pueda pedirle al otro ayuda para poder tomar un poco de distancia … asi como respetar la necesidad del propio espacio personal.</a:t>
            </a:r>
          </a:p>
          <a:p>
            <a:pPr algn="just">
              <a:lnSpc>
                <a:spcPct val="110000"/>
              </a:lnSpc>
            </a:pPr>
            <a:endParaRPr lang="es-AR" sz="1200" dirty="0" smtClean="0">
              <a:solidFill>
                <a:srgbClr val="FFFFFF"/>
              </a:solidFill>
              <a:latin typeface="Century Gothic"/>
              <a:cs typeface="Century Gothic"/>
            </a:endParaRPr>
          </a:p>
          <a:p>
            <a:pPr algn="just">
              <a:lnSpc>
                <a:spcPct val="110000"/>
              </a:lnSpc>
            </a:pPr>
            <a:r>
              <a:rPr lang="es-AR" sz="1200" dirty="0" smtClean="0">
                <a:solidFill>
                  <a:srgbClr val="FFFFFF"/>
                </a:solidFill>
                <a:latin typeface="Century Gothic"/>
                <a:cs typeface="Century Gothic"/>
              </a:rPr>
              <a:t>En </a:t>
            </a:r>
            <a:r>
              <a:rPr lang="es-AR" sz="1200" dirty="0">
                <a:solidFill>
                  <a:srgbClr val="FFFFFF"/>
                </a:solidFill>
                <a:latin typeface="Century Gothic"/>
                <a:cs typeface="Century Gothic"/>
              </a:rPr>
              <a:t>el caso en que ya existiera una crisis de pareja previa a  </a:t>
            </a:r>
            <a:r>
              <a:rPr lang="es-AR" sz="1200" dirty="0" smtClean="0">
                <a:solidFill>
                  <a:srgbClr val="FFFFFF"/>
                </a:solidFill>
                <a:latin typeface="Century Gothic"/>
                <a:cs typeface="Century Gothic"/>
              </a:rPr>
              <a:t>esta </a:t>
            </a:r>
            <a:r>
              <a:rPr lang="es-AR" sz="1200" dirty="0">
                <a:solidFill>
                  <a:srgbClr val="FFFFFF"/>
                </a:solidFill>
                <a:latin typeface="Century Gothic"/>
                <a:cs typeface="Century Gothic"/>
              </a:rPr>
              <a:t>situación,  lo mejor que podemos ofrecerles a nuestros hijos es intentar llevarnos bien y posponer la crisis para después  que pase todo esto. </a:t>
            </a:r>
            <a:endParaRPr lang="es-AR" sz="1200" dirty="0" smtClean="0">
              <a:solidFill>
                <a:srgbClr val="FFFFFF"/>
              </a:solidFill>
              <a:latin typeface="Century Gothic"/>
              <a:cs typeface="Century Gothic"/>
            </a:endParaRPr>
          </a:p>
          <a:p>
            <a:pPr algn="just">
              <a:lnSpc>
                <a:spcPct val="110000"/>
              </a:lnSpc>
            </a:pPr>
            <a:r>
              <a:rPr lang="es-AR" sz="1200" dirty="0">
                <a:solidFill>
                  <a:srgbClr val="FFFFFF"/>
                </a:solidFill>
                <a:latin typeface="Century Gothic"/>
                <a:cs typeface="Century Gothic"/>
              </a:rPr>
              <a:t> </a:t>
            </a:r>
            <a:r>
              <a:rPr lang="es-AR" sz="1200" dirty="0" smtClean="0">
                <a:solidFill>
                  <a:srgbClr val="FFFFFF"/>
                </a:solidFill>
                <a:latin typeface="Century Gothic"/>
                <a:cs typeface="Century Gothic"/>
              </a:rPr>
              <a:t> </a:t>
            </a:r>
            <a:r>
              <a:rPr lang="es-AR" sz="1200" dirty="0" smtClean="0">
                <a:solidFill>
                  <a:srgbClr val="FFFFFF"/>
                </a:solidFill>
                <a:latin typeface="Century Gothic"/>
                <a:cs typeface="Century Gothic"/>
              </a:rPr>
              <a:t>Ser </a:t>
            </a:r>
            <a:r>
              <a:rPr lang="es-AR" sz="1200" dirty="0">
                <a:solidFill>
                  <a:srgbClr val="FFFFFF"/>
                </a:solidFill>
                <a:latin typeface="Century Gothic"/>
                <a:cs typeface="Century Gothic"/>
              </a:rPr>
              <a:t>compasivos también con ellos y hacer que </a:t>
            </a:r>
            <a:r>
              <a:rPr lang="es-AR" sz="1200" dirty="0" smtClean="0">
                <a:solidFill>
                  <a:srgbClr val="FFFFFF"/>
                </a:solidFill>
                <a:latin typeface="Century Gothic"/>
                <a:cs typeface="Century Gothic"/>
              </a:rPr>
              <a:t>este </a:t>
            </a:r>
            <a:r>
              <a:rPr lang="es-AR" sz="1200" dirty="0">
                <a:solidFill>
                  <a:srgbClr val="FFFFFF"/>
                </a:solidFill>
                <a:latin typeface="Century Gothic"/>
                <a:cs typeface="Century Gothic"/>
              </a:rPr>
              <a:t>momento sea más llevadero, en vez de estar a los gritos o tratándonos mal.   Necesitamos vínculos </a:t>
            </a:r>
            <a:r>
              <a:rPr lang="es-AR" sz="1200" dirty="0" smtClean="0">
                <a:solidFill>
                  <a:srgbClr val="FFFFFF"/>
                </a:solidFill>
                <a:latin typeface="Century Gothic"/>
                <a:cs typeface="Century Gothic"/>
              </a:rPr>
              <a:t> </a:t>
            </a:r>
            <a:r>
              <a:rPr lang="es-AR" sz="1200" dirty="0">
                <a:solidFill>
                  <a:srgbClr val="FFFFFF"/>
                </a:solidFill>
                <a:latin typeface="Century Gothic"/>
                <a:cs typeface="Century Gothic"/>
              </a:rPr>
              <a:t>que nos ayuden a poder abrirnos, </a:t>
            </a:r>
            <a:r>
              <a:rPr lang="es-AR" sz="1200" dirty="0" smtClean="0">
                <a:solidFill>
                  <a:srgbClr val="FFFFFF"/>
                </a:solidFill>
                <a:latin typeface="Century Gothic"/>
                <a:cs typeface="Century Gothic"/>
              </a:rPr>
              <a:t>a ser </a:t>
            </a:r>
            <a:r>
              <a:rPr lang="es-AR" sz="1200" dirty="0">
                <a:solidFill>
                  <a:srgbClr val="FFFFFF"/>
                </a:solidFill>
                <a:latin typeface="Century Gothic"/>
                <a:cs typeface="Century Gothic"/>
              </a:rPr>
              <a:t>compasivos con las debilidades de cada uno así como con las propias y focalizarnos en las </a:t>
            </a:r>
            <a:r>
              <a:rPr lang="es-AR" sz="1200" dirty="0" smtClean="0">
                <a:solidFill>
                  <a:srgbClr val="FFFFFF"/>
                </a:solidFill>
                <a:latin typeface="Century Gothic"/>
                <a:cs typeface="Century Gothic"/>
              </a:rPr>
              <a:t>FORTALEZAS que </a:t>
            </a:r>
            <a:r>
              <a:rPr lang="es-AR" sz="1200" dirty="0">
                <a:solidFill>
                  <a:srgbClr val="FFFFFF"/>
                </a:solidFill>
                <a:latin typeface="Century Gothic"/>
                <a:cs typeface="Century Gothic"/>
              </a:rPr>
              <a:t>tenemos. </a:t>
            </a:r>
          </a:p>
          <a:p>
            <a:pPr algn="just">
              <a:lnSpc>
                <a:spcPct val="110000"/>
              </a:lnSpc>
            </a:pPr>
            <a:r>
              <a:rPr lang="es-AR" sz="1200" dirty="0" smtClean="0">
                <a:solidFill>
                  <a:srgbClr val="FFFFFF"/>
                </a:solidFill>
                <a:effectLst/>
                <a:latin typeface="Century Gothic"/>
                <a:cs typeface="Century Gothic"/>
              </a:rPr>
              <a:t> </a:t>
            </a:r>
            <a:endParaRPr lang="es-AR" sz="1200" dirty="0" smtClean="0">
              <a:solidFill>
                <a:srgbClr val="FFFFFF"/>
              </a:solidFill>
              <a:latin typeface="Century Gothic"/>
              <a:cs typeface="Century Gothic"/>
            </a:endParaRPr>
          </a:p>
          <a:p>
            <a:pPr algn="just">
              <a:lnSpc>
                <a:spcPct val="110000"/>
              </a:lnSpc>
            </a:pPr>
            <a:endParaRPr lang="es-AR" sz="1200" dirty="0">
              <a:solidFill>
                <a:schemeClr val="bg1"/>
              </a:solidFill>
              <a:latin typeface="Century Gothic"/>
              <a:cs typeface="Century Gothic"/>
            </a:endParaRPr>
          </a:p>
          <a:p>
            <a:endParaRPr lang="es-ES" dirty="0"/>
          </a:p>
        </p:txBody>
      </p:sp>
    </p:spTree>
    <p:extLst>
      <p:ext uri="{BB962C8B-B14F-4D97-AF65-F5344CB8AC3E}">
        <p14:creationId xmlns:p14="http://schemas.microsoft.com/office/powerpoint/2010/main" val="118032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219239" y="2279467"/>
            <a:ext cx="5481651" cy="2492990"/>
          </a:xfrm>
          <a:prstGeom prst="rect">
            <a:avLst/>
          </a:prstGeom>
          <a:noFill/>
        </p:spPr>
        <p:txBody>
          <a:bodyPr wrap="square" rtlCol="0">
            <a:spAutoFit/>
          </a:bodyPr>
          <a:lstStyle/>
          <a:p>
            <a:r>
              <a:rPr lang="es-AR" sz="1200" dirty="0">
                <a:solidFill>
                  <a:schemeClr val="bg1"/>
                </a:solidFill>
                <a:latin typeface="Century Gothic"/>
                <a:cs typeface="Century Gothic"/>
              </a:rPr>
              <a:t> </a:t>
            </a:r>
            <a:endParaRPr lang="es-AR" sz="1200" dirty="0" smtClean="0">
              <a:solidFill>
                <a:schemeClr val="bg1"/>
              </a:solidFill>
              <a:latin typeface="Century Gothic"/>
              <a:cs typeface="Century Gothic"/>
            </a:endParaRPr>
          </a:p>
          <a:p>
            <a:r>
              <a:rPr lang="es-AR" sz="1200" dirty="0" smtClean="0">
                <a:solidFill>
                  <a:schemeClr val="bg1"/>
                </a:solidFill>
                <a:latin typeface="Century Gothic"/>
                <a:cs typeface="Century Gothic"/>
              </a:rPr>
              <a:t>P</a:t>
            </a:r>
            <a:r>
              <a:rPr lang="es-AR" sz="1200" dirty="0" smtClean="0">
                <a:solidFill>
                  <a:schemeClr val="bg1"/>
                </a:solidFill>
                <a:latin typeface="Century Gothic"/>
                <a:cs typeface="Century Gothic"/>
              </a:rPr>
              <a:t>ermite </a:t>
            </a:r>
            <a:r>
              <a:rPr lang="es-AR" sz="1200" dirty="0">
                <a:solidFill>
                  <a:schemeClr val="bg1"/>
                </a:solidFill>
                <a:latin typeface="Century Gothic"/>
                <a:cs typeface="Century Gothic"/>
              </a:rPr>
              <a:t>evitar la </a:t>
            </a:r>
            <a:r>
              <a:rPr lang="es-AR" sz="1200" b="1" dirty="0">
                <a:solidFill>
                  <a:schemeClr val="bg1"/>
                </a:solidFill>
                <a:latin typeface="Century Gothic"/>
                <a:cs typeface="Century Gothic"/>
              </a:rPr>
              <a:t>ansiedad</a:t>
            </a:r>
            <a:r>
              <a:rPr lang="es-AR" sz="1200" dirty="0">
                <a:solidFill>
                  <a:schemeClr val="bg1"/>
                </a:solidFill>
                <a:latin typeface="Century Gothic"/>
                <a:cs typeface="Century Gothic"/>
              </a:rPr>
              <a:t> que provoca adelantarnos a situaciones que no podemos manejar ni controlar y que son inciertas.  </a:t>
            </a:r>
          </a:p>
          <a:p>
            <a:r>
              <a:rPr lang="es-AR" sz="1200" b="1" dirty="0">
                <a:solidFill>
                  <a:schemeClr val="bg1"/>
                </a:solidFill>
                <a:latin typeface="Century Gothic"/>
                <a:cs typeface="Century Gothic"/>
              </a:rPr>
              <a:t>Planificar</a:t>
            </a:r>
            <a:r>
              <a:rPr lang="es-AR" sz="1200" dirty="0">
                <a:solidFill>
                  <a:schemeClr val="bg1"/>
                </a:solidFill>
                <a:latin typeface="Century Gothic"/>
                <a:cs typeface="Century Gothic"/>
              </a:rPr>
              <a:t> lo que haremos en el día, manejarnos con lo que si podemos </a:t>
            </a:r>
            <a:r>
              <a:rPr lang="es-AR" sz="1200" b="1" dirty="0">
                <a:solidFill>
                  <a:schemeClr val="bg1"/>
                </a:solidFill>
                <a:latin typeface="Century Gothic"/>
                <a:cs typeface="Century Gothic"/>
              </a:rPr>
              <a:t>ser previsibles</a:t>
            </a:r>
            <a:r>
              <a:rPr lang="es-AR" sz="1200" dirty="0">
                <a:solidFill>
                  <a:schemeClr val="bg1"/>
                </a:solidFill>
                <a:latin typeface="Century Gothic"/>
                <a:cs typeface="Century Gothic"/>
              </a:rPr>
              <a:t>.</a:t>
            </a:r>
          </a:p>
          <a:p>
            <a:r>
              <a:rPr lang="es-AR" sz="1200" dirty="0">
                <a:solidFill>
                  <a:schemeClr val="bg1"/>
                </a:solidFill>
                <a:latin typeface="Century Gothic"/>
                <a:cs typeface="Century Gothic"/>
              </a:rPr>
              <a:t> </a:t>
            </a:r>
            <a:endParaRPr lang="es-AR" sz="1200" dirty="0" smtClean="0">
              <a:solidFill>
                <a:schemeClr val="bg1"/>
              </a:solidFill>
              <a:latin typeface="Century Gothic"/>
              <a:cs typeface="Century Gothic"/>
            </a:endParaRPr>
          </a:p>
          <a:p>
            <a:r>
              <a:rPr lang="es-AR" sz="1200" dirty="0" smtClean="0">
                <a:solidFill>
                  <a:schemeClr val="bg1"/>
                </a:solidFill>
                <a:latin typeface="Century Gothic"/>
                <a:cs typeface="Century Gothic"/>
              </a:rPr>
              <a:t>Sacarle </a:t>
            </a:r>
            <a:r>
              <a:rPr lang="es-AR" sz="1200" dirty="0">
                <a:solidFill>
                  <a:schemeClr val="bg1"/>
                </a:solidFill>
                <a:latin typeface="Century Gothic"/>
                <a:cs typeface="Century Gothic"/>
              </a:rPr>
              <a:t>provecho a cada momento, lo que llamamos en Mindfulness</a:t>
            </a:r>
            <a:r>
              <a:rPr lang="es-AR" sz="1200" b="1" dirty="0">
                <a:solidFill>
                  <a:schemeClr val="bg1"/>
                </a:solidFill>
                <a:latin typeface="Century Gothic"/>
                <a:cs typeface="Century Gothic"/>
              </a:rPr>
              <a:t>, vivir con conciencia plena</a:t>
            </a:r>
            <a:r>
              <a:rPr lang="es-AR" sz="1200" dirty="0">
                <a:solidFill>
                  <a:schemeClr val="bg1"/>
                </a:solidFill>
                <a:latin typeface="Century Gothic"/>
                <a:cs typeface="Century Gothic"/>
              </a:rPr>
              <a:t>,  atentos  no en alerta,  desactivando nuestros funcionamientos en automático.</a:t>
            </a:r>
          </a:p>
          <a:p>
            <a:r>
              <a:rPr lang="es-AR" sz="1200" dirty="0">
                <a:solidFill>
                  <a:schemeClr val="bg1"/>
                </a:solidFill>
                <a:latin typeface="Century Gothic"/>
                <a:cs typeface="Century Gothic"/>
              </a:rPr>
              <a:t> </a:t>
            </a:r>
            <a:endParaRPr lang="es-AR" sz="1200" dirty="0" smtClean="0">
              <a:solidFill>
                <a:schemeClr val="bg1"/>
              </a:solidFill>
              <a:latin typeface="Century Gothic"/>
              <a:cs typeface="Century Gothic"/>
            </a:endParaRPr>
          </a:p>
          <a:p>
            <a:r>
              <a:rPr lang="es-AR" sz="1200" dirty="0" smtClean="0">
                <a:solidFill>
                  <a:schemeClr val="bg1"/>
                </a:solidFill>
                <a:latin typeface="Century Gothic"/>
                <a:cs typeface="Century Gothic"/>
              </a:rPr>
              <a:t>Evitar </a:t>
            </a:r>
            <a:r>
              <a:rPr lang="es-AR" sz="1200" dirty="0">
                <a:solidFill>
                  <a:schemeClr val="bg1"/>
                </a:solidFill>
                <a:latin typeface="Century Gothic"/>
                <a:cs typeface="Century Gothic"/>
              </a:rPr>
              <a:t>el contacto excesivo con las noticias, y la  sobre información  constante en cuanto a muertes, tragedias…  ya que es una realidad muy dura para ser procesada </a:t>
            </a:r>
            <a:r>
              <a:rPr lang="es-AR" sz="1200" dirty="0" smtClean="0">
                <a:solidFill>
                  <a:schemeClr val="bg1"/>
                </a:solidFill>
                <a:latin typeface="Century Gothic"/>
                <a:cs typeface="Century Gothic"/>
              </a:rPr>
              <a:t> sobre todo para un </a:t>
            </a:r>
            <a:r>
              <a:rPr lang="es-AR" sz="1200" dirty="0">
                <a:solidFill>
                  <a:schemeClr val="bg1"/>
                </a:solidFill>
                <a:latin typeface="Century Gothic"/>
                <a:cs typeface="Century Gothic"/>
              </a:rPr>
              <a:t>niño…</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20" y="0"/>
            <a:ext cx="3328146" cy="5143499"/>
          </a:xfrm>
          <a:prstGeom prst="rect">
            <a:avLst/>
          </a:prstGeom>
        </p:spPr>
      </p:pic>
      <p:sp>
        <p:nvSpPr>
          <p:cNvPr id="9" name="CuadroTexto 8"/>
          <p:cNvSpPr txBox="1"/>
          <p:nvPr/>
        </p:nvSpPr>
        <p:spPr>
          <a:xfrm>
            <a:off x="209832" y="1005678"/>
            <a:ext cx="5491058" cy="1323439"/>
          </a:xfrm>
          <a:prstGeom prst="rect">
            <a:avLst/>
          </a:prstGeom>
          <a:noFill/>
        </p:spPr>
        <p:txBody>
          <a:bodyPr wrap="square" rtlCol="0">
            <a:spAutoFit/>
          </a:bodyPr>
          <a:lstStyle/>
          <a:p>
            <a:r>
              <a:rPr lang="es-AR" sz="4000" dirty="0" smtClean="0">
                <a:solidFill>
                  <a:srgbClr val="20FFFF"/>
                </a:solidFill>
                <a:latin typeface="Century Gothic"/>
                <a:cs typeface="Century Gothic"/>
              </a:rPr>
              <a:t>Vivir </a:t>
            </a:r>
            <a:r>
              <a:rPr lang="es-AR" sz="4000" dirty="0" smtClean="0">
                <a:solidFill>
                  <a:srgbClr val="20FFFF"/>
                </a:solidFill>
                <a:latin typeface="Century Gothic"/>
                <a:cs typeface="Century Gothic"/>
              </a:rPr>
              <a:t>conciente</a:t>
            </a:r>
            <a:r>
              <a:rPr lang="es-AR" sz="4000" dirty="0" smtClean="0">
                <a:solidFill>
                  <a:srgbClr val="20FFFF"/>
                </a:solidFill>
                <a:latin typeface="Century Gothic"/>
                <a:cs typeface="Century Gothic"/>
              </a:rPr>
              <a:t>mente </a:t>
            </a:r>
            <a:r>
              <a:rPr lang="es-AR" sz="4000" dirty="0" smtClean="0">
                <a:solidFill>
                  <a:srgbClr val="20FFFF"/>
                </a:solidFill>
                <a:latin typeface="Century Gothic"/>
                <a:cs typeface="Century Gothic"/>
              </a:rPr>
              <a:t>en el presente</a:t>
            </a:r>
            <a:r>
              <a:rPr lang="es-AR" sz="4000" dirty="0" smtClean="0">
                <a:solidFill>
                  <a:srgbClr val="20FFFF"/>
                </a:solidFill>
                <a:effectLst/>
                <a:latin typeface="Century Gothic"/>
                <a:cs typeface="Century Gothic"/>
              </a:rPr>
              <a:t> </a:t>
            </a:r>
            <a:endParaRPr lang="es-ES" sz="4000" dirty="0">
              <a:solidFill>
                <a:srgbClr val="20FFFF"/>
              </a:solidFill>
              <a:latin typeface="Century Gothic"/>
              <a:cs typeface="Century Gothic"/>
            </a:endParaRPr>
          </a:p>
        </p:txBody>
      </p:sp>
    </p:spTree>
    <p:extLst>
      <p:ext uri="{BB962C8B-B14F-4D97-AF65-F5344CB8AC3E}">
        <p14:creationId xmlns:p14="http://schemas.microsoft.com/office/powerpoint/2010/main" val="337183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470371" y="466836"/>
            <a:ext cx="8222074" cy="5045996"/>
          </a:xfrm>
          <a:prstGeom prst="rect">
            <a:avLst/>
          </a:prstGeom>
          <a:noFill/>
        </p:spPr>
        <p:txBody>
          <a:bodyPr wrap="square" rtlCol="0">
            <a:spAutoFit/>
          </a:bodyPr>
          <a:lstStyle/>
          <a:p>
            <a:pPr algn="just"/>
            <a:r>
              <a:rPr lang="es-AR" sz="1200" dirty="0">
                <a:solidFill>
                  <a:schemeClr val="bg1"/>
                </a:solidFill>
                <a:latin typeface="Century Gothic"/>
                <a:cs typeface="Century Gothic"/>
              </a:rPr>
              <a:t>Los Invito también a trabajarnos a nosotros como adultos  con nuestros  </a:t>
            </a:r>
            <a:r>
              <a:rPr lang="es-AR" sz="1200" b="1" dirty="0">
                <a:solidFill>
                  <a:schemeClr val="bg1"/>
                </a:solidFill>
                <a:latin typeface="Century Gothic"/>
                <a:cs typeface="Century Gothic"/>
              </a:rPr>
              <a:t>propios miedos</a:t>
            </a:r>
            <a:r>
              <a:rPr lang="es-AR" sz="1200" dirty="0">
                <a:solidFill>
                  <a:schemeClr val="bg1"/>
                </a:solidFill>
                <a:latin typeface="Century Gothic"/>
                <a:cs typeface="Century Gothic"/>
              </a:rPr>
              <a:t> frente a </a:t>
            </a:r>
            <a:r>
              <a:rPr lang="es-AR" sz="1200" dirty="0" smtClean="0">
                <a:solidFill>
                  <a:schemeClr val="bg1"/>
                </a:solidFill>
                <a:latin typeface="Century Gothic"/>
                <a:cs typeface="Century Gothic"/>
              </a:rPr>
              <a:t>esta </a:t>
            </a:r>
            <a:r>
              <a:rPr lang="es-AR" sz="1200" dirty="0">
                <a:solidFill>
                  <a:schemeClr val="bg1"/>
                </a:solidFill>
                <a:latin typeface="Century Gothic"/>
                <a:cs typeface="Century Gothic"/>
              </a:rPr>
              <a:t>realidad llena de </a:t>
            </a:r>
            <a:r>
              <a:rPr lang="es-AR" sz="1200" dirty="0" smtClean="0">
                <a:solidFill>
                  <a:schemeClr val="bg1"/>
                </a:solidFill>
                <a:latin typeface="Century Gothic"/>
                <a:cs typeface="Century Gothic"/>
              </a:rPr>
              <a:t>incertidumbres, nuestras </a:t>
            </a:r>
            <a:r>
              <a:rPr lang="es-AR" sz="1200" dirty="0">
                <a:solidFill>
                  <a:schemeClr val="bg1"/>
                </a:solidFill>
                <a:latin typeface="Century Gothic"/>
                <a:cs typeface="Century Gothic"/>
              </a:rPr>
              <a:t>preocupaciones económicas y laborales, la salud de los integrantes  de la familia, </a:t>
            </a:r>
            <a:r>
              <a:rPr lang="es-AR" sz="1200" dirty="0" smtClean="0">
                <a:solidFill>
                  <a:schemeClr val="bg1"/>
                </a:solidFill>
                <a:latin typeface="Century Gothic"/>
                <a:cs typeface="Century Gothic"/>
              </a:rPr>
              <a:t> e  </a:t>
            </a:r>
            <a:r>
              <a:rPr lang="es-AR" sz="1200" dirty="0">
                <a:solidFill>
                  <a:schemeClr val="bg1"/>
                </a:solidFill>
                <a:latin typeface="Century Gothic"/>
                <a:cs typeface="Century Gothic"/>
              </a:rPr>
              <a:t>intentar que no nos invadan en todos nuestros espacios.</a:t>
            </a:r>
          </a:p>
          <a:p>
            <a:pPr algn="just"/>
            <a:endParaRPr lang="es-AR" sz="1200" dirty="0" smtClean="0">
              <a:solidFill>
                <a:schemeClr val="bg1"/>
              </a:solidFill>
              <a:latin typeface="Century Gothic"/>
              <a:cs typeface="Century Gothic"/>
            </a:endParaRPr>
          </a:p>
          <a:p>
            <a:pPr algn="just"/>
            <a:r>
              <a:rPr lang="es-AR" sz="1200" dirty="0" smtClean="0">
                <a:solidFill>
                  <a:schemeClr val="bg1"/>
                </a:solidFill>
                <a:latin typeface="Century Gothic"/>
                <a:cs typeface="Century Gothic"/>
              </a:rPr>
              <a:t>El </a:t>
            </a:r>
            <a:r>
              <a:rPr lang="es-AR" sz="1200" b="1" dirty="0">
                <a:solidFill>
                  <a:schemeClr val="bg1"/>
                </a:solidFill>
                <a:latin typeface="Century Gothic"/>
                <a:cs typeface="Century Gothic"/>
              </a:rPr>
              <a:t>miedo es funcional cuando aclara la mente</a:t>
            </a:r>
            <a:r>
              <a:rPr lang="es-AR" sz="1200" dirty="0">
                <a:solidFill>
                  <a:schemeClr val="bg1"/>
                </a:solidFill>
                <a:latin typeface="Century Gothic"/>
                <a:cs typeface="Century Gothic"/>
              </a:rPr>
              <a:t>, mejora las ideas y  permite prepararnos para actuar. </a:t>
            </a:r>
            <a:endParaRPr lang="es-AR" sz="1200" dirty="0" smtClean="0">
              <a:solidFill>
                <a:schemeClr val="bg1"/>
              </a:solidFill>
              <a:latin typeface="Century Gothic"/>
              <a:cs typeface="Century Gothic"/>
            </a:endParaRPr>
          </a:p>
          <a:p>
            <a:pPr algn="just"/>
            <a:r>
              <a:rPr lang="es-AR" sz="1200" dirty="0" smtClean="0">
                <a:solidFill>
                  <a:schemeClr val="bg1"/>
                </a:solidFill>
                <a:latin typeface="Century Gothic"/>
                <a:cs typeface="Century Gothic"/>
              </a:rPr>
              <a:t> </a:t>
            </a:r>
            <a:r>
              <a:rPr lang="es-AR" sz="1200" dirty="0">
                <a:solidFill>
                  <a:schemeClr val="bg1"/>
                </a:solidFill>
                <a:latin typeface="Century Gothic"/>
                <a:cs typeface="Century Gothic"/>
              </a:rPr>
              <a:t>Se convierte en nuestro enemigo cuando nos paraliza y nos enceguece, creando confusión y fantasmas,  tendiendo a percibir la realidad más catastrófica de lo que es.  </a:t>
            </a:r>
          </a:p>
          <a:p>
            <a:pPr algn="just"/>
            <a:endParaRPr lang="es-AR" sz="1200" b="1" dirty="0" smtClean="0">
              <a:solidFill>
                <a:schemeClr val="bg1"/>
              </a:solidFill>
              <a:latin typeface="Century Gothic"/>
              <a:cs typeface="Century Gothic"/>
            </a:endParaRPr>
          </a:p>
          <a:p>
            <a:pPr algn="just"/>
            <a:r>
              <a:rPr lang="es-AR" sz="1200" b="1" dirty="0" smtClean="0">
                <a:solidFill>
                  <a:schemeClr val="bg1"/>
                </a:solidFill>
                <a:latin typeface="Century Gothic"/>
                <a:cs typeface="Century Gothic"/>
              </a:rPr>
              <a:t>Focalizarnos  </a:t>
            </a:r>
            <a:r>
              <a:rPr lang="es-AR" sz="1200" b="1" dirty="0">
                <a:solidFill>
                  <a:schemeClr val="bg1"/>
                </a:solidFill>
                <a:latin typeface="Century Gothic"/>
                <a:cs typeface="Century Gothic"/>
              </a:rPr>
              <a:t>en nuestras fortalezas y recursos personales</a:t>
            </a:r>
            <a:r>
              <a:rPr lang="es-AR" sz="1200" dirty="0">
                <a:solidFill>
                  <a:schemeClr val="bg1"/>
                </a:solidFill>
                <a:latin typeface="Century Gothic"/>
                <a:cs typeface="Century Gothic"/>
              </a:rPr>
              <a:t>, con los que cada uno</a:t>
            </a:r>
            <a:r>
              <a:rPr lang="es-AR" sz="1200" dirty="0" smtClean="0">
                <a:solidFill>
                  <a:schemeClr val="bg1"/>
                </a:solidFill>
                <a:latin typeface="Century Gothic"/>
                <a:cs typeface="Century Gothic"/>
              </a:rPr>
              <a:t>, grandes </a:t>
            </a:r>
            <a:r>
              <a:rPr lang="es-AR" sz="1200" dirty="0">
                <a:solidFill>
                  <a:schemeClr val="bg1"/>
                </a:solidFill>
                <a:latin typeface="Century Gothic"/>
                <a:cs typeface="Century Gothic"/>
              </a:rPr>
              <a:t>y chicos contamos para ponerlos al servicio de </a:t>
            </a:r>
            <a:r>
              <a:rPr lang="es-AR" sz="1200" dirty="0" smtClean="0">
                <a:solidFill>
                  <a:schemeClr val="bg1"/>
                </a:solidFill>
                <a:latin typeface="Century Gothic"/>
                <a:cs typeface="Century Gothic"/>
              </a:rPr>
              <a:t>los dem</a:t>
            </a:r>
            <a:r>
              <a:rPr lang="es-AR" sz="1200" dirty="0" smtClean="0">
                <a:solidFill>
                  <a:schemeClr val="bg1"/>
                </a:solidFill>
                <a:latin typeface="Century Gothic"/>
                <a:cs typeface="Century Gothic"/>
              </a:rPr>
              <a:t>ás .</a:t>
            </a:r>
            <a:r>
              <a:rPr lang="es-AR" sz="1200" dirty="0" smtClean="0">
                <a:solidFill>
                  <a:schemeClr val="bg1"/>
                </a:solidFill>
                <a:latin typeface="Century Gothic"/>
                <a:cs typeface="Century Gothic"/>
              </a:rPr>
              <a:t> </a:t>
            </a:r>
            <a:endParaRPr lang="es-AR" sz="1200" dirty="0">
              <a:solidFill>
                <a:schemeClr val="bg1"/>
              </a:solidFill>
              <a:latin typeface="Century Gothic"/>
              <a:cs typeface="Century Gothic"/>
            </a:endParaRPr>
          </a:p>
          <a:p>
            <a:pPr algn="just"/>
            <a:endParaRPr lang="es-AR" sz="1200" b="1" dirty="0" smtClean="0">
              <a:solidFill>
                <a:schemeClr val="bg1"/>
              </a:solidFill>
              <a:latin typeface="Century Gothic"/>
              <a:cs typeface="Century Gothic"/>
            </a:endParaRPr>
          </a:p>
          <a:p>
            <a:pPr algn="just"/>
            <a:r>
              <a:rPr lang="es-AR" sz="1200" b="1" dirty="0" smtClean="0">
                <a:solidFill>
                  <a:schemeClr val="bg1"/>
                </a:solidFill>
                <a:latin typeface="Century Gothic"/>
                <a:cs typeface="Century Gothic"/>
              </a:rPr>
              <a:t>Enfocarnos </a:t>
            </a:r>
            <a:r>
              <a:rPr lang="es-AR" sz="1200" b="1" dirty="0">
                <a:solidFill>
                  <a:schemeClr val="bg1"/>
                </a:solidFill>
                <a:latin typeface="Century Gothic"/>
                <a:cs typeface="Century Gothic"/>
              </a:rPr>
              <a:t>en lo positivo</a:t>
            </a:r>
            <a:r>
              <a:rPr lang="es-AR" sz="1200" dirty="0">
                <a:solidFill>
                  <a:schemeClr val="bg1"/>
                </a:solidFill>
                <a:latin typeface="Century Gothic"/>
                <a:cs typeface="Century Gothic"/>
              </a:rPr>
              <a:t>,  </a:t>
            </a:r>
            <a:r>
              <a:rPr lang="es-AR" sz="1200" b="1" dirty="0">
                <a:solidFill>
                  <a:schemeClr val="bg1"/>
                </a:solidFill>
                <a:latin typeface="Century Gothic"/>
                <a:cs typeface="Century Gothic"/>
              </a:rPr>
              <a:t>introducir mucho el humor</a:t>
            </a:r>
            <a:r>
              <a:rPr lang="es-AR" sz="1200" dirty="0">
                <a:solidFill>
                  <a:schemeClr val="bg1"/>
                </a:solidFill>
                <a:latin typeface="Century Gothic"/>
                <a:cs typeface="Century Gothic"/>
              </a:rPr>
              <a:t> ,</a:t>
            </a:r>
            <a:r>
              <a:rPr lang="es-AR" sz="1200" b="1" dirty="0">
                <a:solidFill>
                  <a:schemeClr val="bg1"/>
                </a:solidFill>
                <a:latin typeface="Century Gothic"/>
                <a:cs typeface="Century Gothic"/>
              </a:rPr>
              <a:t> desdramatizar</a:t>
            </a:r>
            <a:r>
              <a:rPr lang="es-AR" sz="1200" dirty="0">
                <a:solidFill>
                  <a:schemeClr val="bg1"/>
                </a:solidFill>
                <a:latin typeface="Century Gothic"/>
                <a:cs typeface="Century Gothic"/>
              </a:rPr>
              <a:t> un poco la realidad que nos </a:t>
            </a:r>
            <a:r>
              <a:rPr lang="es-AR" sz="1200" dirty="0" smtClean="0">
                <a:solidFill>
                  <a:schemeClr val="bg1"/>
                </a:solidFill>
                <a:latin typeface="Century Gothic"/>
                <a:cs typeface="Century Gothic"/>
              </a:rPr>
              <a:t>llega </a:t>
            </a:r>
            <a:r>
              <a:rPr lang="es-AR" sz="1200" dirty="0">
                <a:solidFill>
                  <a:schemeClr val="bg1"/>
                </a:solidFill>
                <a:latin typeface="Century Gothic"/>
                <a:cs typeface="Century Gothic"/>
              </a:rPr>
              <a:t>a través de las </a:t>
            </a:r>
            <a:r>
              <a:rPr lang="es-AR" sz="1200" dirty="0" smtClean="0">
                <a:solidFill>
                  <a:schemeClr val="bg1"/>
                </a:solidFill>
                <a:latin typeface="Century Gothic"/>
                <a:cs typeface="Century Gothic"/>
              </a:rPr>
              <a:t>pantallas.</a:t>
            </a:r>
          </a:p>
          <a:p>
            <a:pPr algn="just"/>
            <a:r>
              <a:rPr lang="es-AR" sz="1200" dirty="0" smtClean="0">
                <a:solidFill>
                  <a:schemeClr val="bg1"/>
                </a:solidFill>
                <a:latin typeface="Century Gothic"/>
                <a:cs typeface="Century Gothic"/>
              </a:rPr>
              <a:t> </a:t>
            </a:r>
            <a:r>
              <a:rPr lang="es-AR" sz="1200" b="1" dirty="0">
                <a:solidFill>
                  <a:schemeClr val="bg1"/>
                </a:solidFill>
                <a:latin typeface="Century Gothic"/>
                <a:cs typeface="Century Gothic"/>
              </a:rPr>
              <a:t>I</a:t>
            </a:r>
            <a:r>
              <a:rPr lang="es-AR" sz="1200" b="1" dirty="0" smtClean="0">
                <a:solidFill>
                  <a:schemeClr val="bg1"/>
                </a:solidFill>
                <a:latin typeface="Century Gothic"/>
                <a:cs typeface="Century Gothic"/>
              </a:rPr>
              <a:t>nvertir </a:t>
            </a:r>
            <a:r>
              <a:rPr lang="es-AR" sz="1200" b="1" dirty="0">
                <a:solidFill>
                  <a:schemeClr val="bg1"/>
                </a:solidFill>
                <a:latin typeface="Century Gothic"/>
                <a:cs typeface="Century Gothic"/>
              </a:rPr>
              <a:t>tiempo disfrutando</a:t>
            </a:r>
            <a:r>
              <a:rPr lang="es-AR" sz="1200" dirty="0">
                <a:solidFill>
                  <a:schemeClr val="bg1"/>
                </a:solidFill>
                <a:latin typeface="Century Gothic"/>
                <a:cs typeface="Century Gothic"/>
              </a:rPr>
              <a:t> en familia, ayuda a  descomprimir  y permite </a:t>
            </a:r>
            <a:r>
              <a:rPr lang="es-AR" sz="1200" b="1" dirty="0">
                <a:solidFill>
                  <a:schemeClr val="bg1"/>
                </a:solidFill>
                <a:latin typeface="Century Gothic"/>
                <a:cs typeface="Century Gothic"/>
              </a:rPr>
              <a:t>conectarnos afectivamente</a:t>
            </a:r>
            <a:r>
              <a:rPr lang="es-AR" sz="1200" dirty="0">
                <a:solidFill>
                  <a:schemeClr val="bg1"/>
                </a:solidFill>
                <a:latin typeface="Century Gothic"/>
                <a:cs typeface="Century Gothic"/>
              </a:rPr>
              <a:t>  así como tener una </a:t>
            </a:r>
            <a:r>
              <a:rPr lang="es-AR" sz="1200" b="1" dirty="0">
                <a:solidFill>
                  <a:schemeClr val="bg1"/>
                </a:solidFill>
                <a:latin typeface="Century Gothic"/>
                <a:cs typeface="Century Gothic"/>
              </a:rPr>
              <a:t>visión  más esperanzadora de la realidad. </a:t>
            </a:r>
            <a:endParaRPr lang="es-AR" sz="1200" dirty="0">
              <a:solidFill>
                <a:schemeClr val="bg1"/>
              </a:solidFill>
              <a:latin typeface="Century Gothic"/>
              <a:cs typeface="Century Gothic"/>
            </a:endParaRPr>
          </a:p>
          <a:p>
            <a:pPr algn="just"/>
            <a:endParaRPr lang="es-AR" sz="1200" b="1" dirty="0" smtClean="0">
              <a:solidFill>
                <a:schemeClr val="bg1"/>
              </a:solidFill>
              <a:latin typeface="Century Gothic"/>
              <a:cs typeface="Century Gothic"/>
            </a:endParaRPr>
          </a:p>
          <a:p>
            <a:pPr algn="just"/>
            <a:r>
              <a:rPr lang="es-AR" sz="1200" b="1" dirty="0" smtClean="0">
                <a:solidFill>
                  <a:schemeClr val="bg1"/>
                </a:solidFill>
                <a:latin typeface="Century Gothic"/>
                <a:cs typeface="Century Gothic"/>
              </a:rPr>
              <a:t>Admitir </a:t>
            </a:r>
            <a:r>
              <a:rPr lang="es-AR" sz="1200" b="1" dirty="0">
                <a:solidFill>
                  <a:schemeClr val="bg1"/>
                </a:solidFill>
                <a:latin typeface="Century Gothic"/>
                <a:cs typeface="Century Gothic"/>
              </a:rPr>
              <a:t>la </a:t>
            </a:r>
            <a:r>
              <a:rPr lang="es-AR" sz="1200" b="1" dirty="0" smtClean="0">
                <a:solidFill>
                  <a:schemeClr val="bg1"/>
                </a:solidFill>
                <a:latin typeface="Century Gothic"/>
                <a:cs typeface="Century Gothic"/>
              </a:rPr>
              <a:t>realidad, que </a:t>
            </a:r>
            <a:r>
              <a:rPr lang="es-AR" sz="1200" b="1" dirty="0">
                <a:solidFill>
                  <a:schemeClr val="bg1"/>
                </a:solidFill>
                <a:latin typeface="Century Gothic"/>
                <a:cs typeface="Century Gothic"/>
              </a:rPr>
              <a:t>puede ser </a:t>
            </a:r>
            <a:r>
              <a:rPr lang="es-AR" sz="1200" b="1" dirty="0" smtClean="0">
                <a:solidFill>
                  <a:schemeClr val="bg1"/>
                </a:solidFill>
                <a:latin typeface="Century Gothic"/>
                <a:cs typeface="Century Gothic"/>
              </a:rPr>
              <a:t> percibida tal vez como amenazante</a:t>
            </a:r>
            <a:r>
              <a:rPr lang="es-AR" sz="1200" b="1" dirty="0">
                <a:solidFill>
                  <a:schemeClr val="bg1"/>
                </a:solidFill>
                <a:latin typeface="Century Gothic"/>
                <a:cs typeface="Century Gothic"/>
              </a:rPr>
              <a:t>,  permite aceptarla mejor y por lo tanto afrontarla con más herramientas y hacer de </a:t>
            </a:r>
            <a:r>
              <a:rPr lang="es-AR" sz="1200" b="1" dirty="0" smtClean="0">
                <a:solidFill>
                  <a:schemeClr val="bg1"/>
                </a:solidFill>
                <a:latin typeface="Century Gothic"/>
                <a:cs typeface="Century Gothic"/>
              </a:rPr>
              <a:t>esta </a:t>
            </a:r>
            <a:r>
              <a:rPr lang="es-AR" sz="1200" b="1" dirty="0">
                <a:solidFill>
                  <a:schemeClr val="bg1"/>
                </a:solidFill>
                <a:latin typeface="Century Gothic"/>
                <a:cs typeface="Century Gothic"/>
              </a:rPr>
              <a:t>cuarentena un continuo aprendizaje tanto en lo personal como en lo </a:t>
            </a:r>
            <a:r>
              <a:rPr lang="es-AR" sz="1200" b="1" dirty="0" smtClean="0">
                <a:solidFill>
                  <a:schemeClr val="bg1"/>
                </a:solidFill>
                <a:latin typeface="Century Gothic"/>
                <a:cs typeface="Century Gothic"/>
              </a:rPr>
              <a:t>familiar.</a:t>
            </a:r>
          </a:p>
          <a:p>
            <a:pPr algn="just"/>
            <a:r>
              <a:rPr lang="es-AR" sz="1200" b="1" dirty="0">
                <a:solidFill>
                  <a:schemeClr val="bg1"/>
                </a:solidFill>
                <a:latin typeface="Century Gothic"/>
                <a:cs typeface="Century Gothic"/>
              </a:rPr>
              <a:t> </a:t>
            </a:r>
            <a:r>
              <a:rPr lang="es-AR" sz="1200" b="1" dirty="0" smtClean="0">
                <a:solidFill>
                  <a:schemeClr val="bg1"/>
                </a:solidFill>
                <a:latin typeface="Century Gothic"/>
                <a:cs typeface="Century Gothic"/>
              </a:rPr>
              <a:t>        </a:t>
            </a:r>
            <a:r>
              <a:rPr lang="es-AR" sz="1200" b="1" dirty="0">
                <a:solidFill>
                  <a:schemeClr val="bg1"/>
                </a:solidFill>
                <a:latin typeface="Century Gothic"/>
                <a:cs typeface="Century Gothic"/>
              </a:rPr>
              <a:t>H</a:t>
            </a:r>
            <a:r>
              <a:rPr lang="es-AR" sz="1200" b="1" dirty="0" smtClean="0">
                <a:solidFill>
                  <a:schemeClr val="bg1"/>
                </a:solidFill>
                <a:latin typeface="Century Gothic"/>
                <a:cs typeface="Century Gothic"/>
              </a:rPr>
              <a:t>acer </a:t>
            </a:r>
            <a:r>
              <a:rPr lang="es-AR" sz="1200" b="1" dirty="0">
                <a:solidFill>
                  <a:schemeClr val="bg1"/>
                </a:solidFill>
                <a:latin typeface="Century Gothic"/>
                <a:cs typeface="Century Gothic"/>
              </a:rPr>
              <a:t>de ésta oportunidad, una</a:t>
            </a:r>
            <a:r>
              <a:rPr lang="es-AR" sz="1200" dirty="0">
                <a:solidFill>
                  <a:schemeClr val="bg1"/>
                </a:solidFill>
                <a:latin typeface="Century Gothic"/>
                <a:cs typeface="Century Gothic"/>
              </a:rPr>
              <a:t> </a:t>
            </a:r>
            <a:r>
              <a:rPr lang="es-AR" sz="1200" b="1" dirty="0">
                <a:solidFill>
                  <a:schemeClr val="bg1"/>
                </a:solidFill>
                <a:latin typeface="Century Gothic"/>
                <a:cs typeface="Century Gothic"/>
              </a:rPr>
              <a:t>verdadera escuela de vida que nos permita transformarnos y salir fortalecidos de esta situación </a:t>
            </a:r>
            <a:r>
              <a:rPr lang="es-AR" sz="1200" b="1" dirty="0" smtClean="0">
                <a:solidFill>
                  <a:schemeClr val="bg1"/>
                </a:solidFill>
                <a:latin typeface="Century Gothic"/>
                <a:cs typeface="Century Gothic"/>
              </a:rPr>
              <a:t>que nos toca.</a:t>
            </a:r>
            <a:r>
              <a:rPr lang="es-AR" sz="1200" dirty="0" smtClean="0">
                <a:solidFill>
                  <a:schemeClr val="bg1"/>
                </a:solidFill>
                <a:effectLst/>
                <a:latin typeface="Century Gothic"/>
                <a:cs typeface="Century Gothic"/>
              </a:rPr>
              <a:t> </a:t>
            </a:r>
          </a:p>
          <a:p>
            <a:endParaRPr lang="es-AR" sz="1200" dirty="0">
              <a:solidFill>
                <a:schemeClr val="bg1"/>
              </a:solidFill>
              <a:latin typeface="Century Gothic"/>
              <a:cs typeface="Century Gothic"/>
            </a:endParaRPr>
          </a:p>
          <a:p>
            <a:endParaRPr lang="es-AR" sz="1200" dirty="0" smtClean="0">
              <a:solidFill>
                <a:schemeClr val="bg1"/>
              </a:solidFill>
              <a:latin typeface="Century Gothic"/>
              <a:cs typeface="Century Gothic"/>
            </a:endParaRPr>
          </a:p>
          <a:p>
            <a:pPr algn="just">
              <a:lnSpc>
                <a:spcPct val="110000"/>
              </a:lnSpc>
            </a:pPr>
            <a:r>
              <a:rPr lang="es-AR" sz="1200" dirty="0">
                <a:solidFill>
                  <a:srgbClr val="20FFFF"/>
                </a:solidFill>
              </a:rPr>
              <a:t>Lic. María Paula del Fresno- M.N.16437- Psicóloga y Psicopedagoga de nivel inicial y 1er. ciclo</a:t>
            </a:r>
          </a:p>
          <a:p>
            <a:pPr algn="just">
              <a:lnSpc>
                <a:spcPct val="110000"/>
              </a:lnSpc>
            </a:pPr>
            <a:endParaRPr lang="es-AR" sz="1200" dirty="0">
              <a:solidFill>
                <a:schemeClr val="bg1"/>
              </a:solidFill>
              <a:latin typeface="Century Gothic"/>
              <a:cs typeface="Century Gothic"/>
            </a:endParaRPr>
          </a:p>
          <a:p>
            <a:endParaRPr lang="es-ES" dirty="0"/>
          </a:p>
        </p:txBody>
      </p:sp>
    </p:spTree>
    <p:extLst>
      <p:ext uri="{BB962C8B-B14F-4D97-AF65-F5344CB8AC3E}">
        <p14:creationId xmlns:p14="http://schemas.microsoft.com/office/powerpoint/2010/main" val="348386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Imagen 2" descr="summer-vacation-overwhelmed-guy-middle-class-dad.jpg"/>
          <p:cNvPicPr>
            <a:picLocks noChangeAspect="1"/>
          </p:cNvPicPr>
          <p:nvPr/>
        </p:nvPicPr>
        <p:blipFill rotWithShape="1">
          <a:blip r:embed="rId2">
            <a:extLst>
              <a:ext uri="{28A0092B-C50C-407E-A947-70E740481C1C}">
                <a14:useLocalDpi xmlns:a14="http://schemas.microsoft.com/office/drawing/2010/main" val="0"/>
              </a:ext>
            </a:extLst>
          </a:blip>
          <a:srcRect l="7654"/>
          <a:stretch/>
        </p:blipFill>
        <p:spPr>
          <a:xfrm>
            <a:off x="-1" y="841556"/>
            <a:ext cx="5520543" cy="3745641"/>
          </a:xfrm>
          <a:prstGeom prst="rect">
            <a:avLst/>
          </a:prstGeom>
        </p:spPr>
      </p:pic>
      <p:sp>
        <p:nvSpPr>
          <p:cNvPr id="2" name="CuadroTexto 1"/>
          <p:cNvSpPr txBox="1"/>
          <p:nvPr/>
        </p:nvSpPr>
        <p:spPr>
          <a:xfrm>
            <a:off x="5032963" y="841557"/>
            <a:ext cx="4111037" cy="3745641"/>
          </a:xfrm>
          <a:prstGeom prst="rect">
            <a:avLst/>
          </a:prstGeom>
          <a:solidFill>
            <a:srgbClr val="20FFFF"/>
          </a:solidFill>
        </p:spPr>
        <p:txBody>
          <a:bodyPr wrap="square" rtlCol="0">
            <a:spAutoFit/>
          </a:bodyPr>
          <a:lstStyle/>
          <a:p>
            <a:pPr algn="just">
              <a:lnSpc>
                <a:spcPct val="110000"/>
              </a:lnSpc>
            </a:pPr>
            <a:r>
              <a:rPr lang="es-AR" sz="1200" dirty="0">
                <a:solidFill>
                  <a:schemeClr val="tx2"/>
                </a:solidFill>
                <a:latin typeface="Century Gothic"/>
                <a:cs typeface="Century Gothic"/>
              </a:rPr>
              <a:t>Esto nos genera </a:t>
            </a:r>
            <a:r>
              <a:rPr lang="es-AR" sz="1200" dirty="0" smtClean="0">
                <a:solidFill>
                  <a:schemeClr val="tx2"/>
                </a:solidFill>
                <a:latin typeface="Century Gothic"/>
                <a:cs typeface="Century Gothic"/>
              </a:rPr>
              <a:t>por </a:t>
            </a:r>
            <a:r>
              <a:rPr lang="es-AR" sz="1200" dirty="0">
                <a:solidFill>
                  <a:schemeClr val="tx2"/>
                </a:solidFill>
                <a:latin typeface="Century Gothic"/>
                <a:cs typeface="Century Gothic"/>
              </a:rPr>
              <a:t>momentos desorganización, sentimientos de irrealidad, miedo, enojo, tristeza</a:t>
            </a:r>
            <a:r>
              <a:rPr lang="es-AR" sz="1200" dirty="0" smtClean="0">
                <a:solidFill>
                  <a:schemeClr val="tx2"/>
                </a:solidFill>
                <a:latin typeface="Century Gothic"/>
                <a:cs typeface="Century Gothic"/>
              </a:rPr>
              <a:t>,ansiedad, </a:t>
            </a:r>
            <a:r>
              <a:rPr lang="es-AR" sz="1200" dirty="0">
                <a:solidFill>
                  <a:schemeClr val="tx2"/>
                </a:solidFill>
                <a:latin typeface="Century Gothic"/>
                <a:cs typeface="Century Gothic"/>
              </a:rPr>
              <a:t>en </a:t>
            </a:r>
            <a:r>
              <a:rPr lang="es-AR" sz="1200" dirty="0" smtClean="0">
                <a:solidFill>
                  <a:schemeClr val="tx2"/>
                </a:solidFill>
                <a:latin typeface="Century Gothic"/>
                <a:cs typeface="Century Gothic"/>
              </a:rPr>
              <a:t>fin distintos </a:t>
            </a:r>
            <a:r>
              <a:rPr lang="es-AR" sz="1200" dirty="0">
                <a:solidFill>
                  <a:schemeClr val="tx2"/>
                </a:solidFill>
                <a:latin typeface="Century Gothic"/>
                <a:cs typeface="Century Gothic"/>
              </a:rPr>
              <a:t>tipos de emociones</a:t>
            </a:r>
            <a:r>
              <a:rPr lang="es-AR" sz="1200" dirty="0" smtClean="0">
                <a:solidFill>
                  <a:schemeClr val="tx2"/>
                </a:solidFill>
                <a:latin typeface="Century Gothic"/>
                <a:cs typeface="Century Gothic"/>
              </a:rPr>
              <a:t>, sentimientos </a:t>
            </a:r>
            <a:r>
              <a:rPr lang="es-AR" sz="1200" dirty="0">
                <a:solidFill>
                  <a:schemeClr val="tx2"/>
                </a:solidFill>
                <a:latin typeface="Century Gothic"/>
                <a:cs typeface="Century Gothic"/>
              </a:rPr>
              <a:t>y pensamientos que pueden ser muy contradictorios entre sí, y que podemos experimentar  quizás  todos ellos en un mismo </a:t>
            </a:r>
            <a:r>
              <a:rPr lang="es-AR" sz="1200" dirty="0" smtClean="0">
                <a:solidFill>
                  <a:schemeClr val="tx2"/>
                </a:solidFill>
                <a:latin typeface="Century Gothic"/>
                <a:cs typeface="Century Gothic"/>
              </a:rPr>
              <a:t>día. Muchos </a:t>
            </a:r>
            <a:r>
              <a:rPr lang="es-AR" sz="1200" dirty="0">
                <a:solidFill>
                  <a:schemeClr val="tx2"/>
                </a:solidFill>
                <a:latin typeface="Century Gothic"/>
                <a:cs typeface="Century Gothic"/>
              </a:rPr>
              <a:t>padres se pueden sentir sobrepasados,  teniendo que cumplir con sus </a:t>
            </a:r>
            <a:r>
              <a:rPr lang="es-AR" sz="1200" dirty="0" smtClean="0">
                <a:solidFill>
                  <a:schemeClr val="tx2"/>
                </a:solidFill>
                <a:latin typeface="Century Gothic"/>
                <a:cs typeface="Century Gothic"/>
              </a:rPr>
              <a:t>trabajos y </a:t>
            </a:r>
            <a:r>
              <a:rPr lang="es-AR" sz="1200" dirty="0">
                <a:solidFill>
                  <a:schemeClr val="tx2"/>
                </a:solidFill>
                <a:latin typeface="Century Gothic"/>
                <a:cs typeface="Century Gothic"/>
              </a:rPr>
              <a:t>al mismo tiempo realizar las tareas cotidianas de </a:t>
            </a:r>
            <a:r>
              <a:rPr lang="es-AR" sz="1200" dirty="0" smtClean="0">
                <a:solidFill>
                  <a:schemeClr val="tx2"/>
                </a:solidFill>
                <a:latin typeface="Century Gothic"/>
                <a:cs typeface="Century Gothic"/>
              </a:rPr>
              <a:t>la casa </a:t>
            </a:r>
            <a:r>
              <a:rPr lang="es-AR" sz="1200" dirty="0">
                <a:solidFill>
                  <a:schemeClr val="tx2"/>
                </a:solidFill>
                <a:latin typeface="Century Gothic"/>
                <a:cs typeface="Century Gothic"/>
              </a:rPr>
              <a:t>(</a:t>
            </a:r>
            <a:r>
              <a:rPr lang="es-AR" sz="1200" dirty="0" smtClean="0">
                <a:solidFill>
                  <a:schemeClr val="tx2"/>
                </a:solidFill>
                <a:latin typeface="Century Gothic"/>
                <a:cs typeface="Century Gothic"/>
              </a:rPr>
              <a:t>sobre todo </a:t>
            </a:r>
            <a:r>
              <a:rPr lang="es-AR" sz="1200" dirty="0">
                <a:solidFill>
                  <a:schemeClr val="tx2"/>
                </a:solidFill>
                <a:latin typeface="Century Gothic"/>
                <a:cs typeface="Century Gothic"/>
              </a:rPr>
              <a:t>en lo que respecta a la super higienización de las superficies</a:t>
            </a:r>
            <a:r>
              <a:rPr lang="es-AR" sz="1200" dirty="0" smtClean="0">
                <a:solidFill>
                  <a:schemeClr val="tx2"/>
                </a:solidFill>
                <a:latin typeface="Century Gothic"/>
                <a:cs typeface="Century Gothic"/>
              </a:rPr>
              <a:t>) </a:t>
            </a:r>
            <a:r>
              <a:rPr lang="es-AR" sz="1200" dirty="0">
                <a:solidFill>
                  <a:schemeClr val="tx2"/>
                </a:solidFill>
                <a:latin typeface="Century Gothic"/>
                <a:cs typeface="Century Gothic"/>
              </a:rPr>
              <a:t>y </a:t>
            </a:r>
            <a:r>
              <a:rPr lang="es-AR" sz="1200" dirty="0" smtClean="0">
                <a:solidFill>
                  <a:schemeClr val="tx2"/>
                </a:solidFill>
                <a:latin typeface="Century Gothic"/>
                <a:cs typeface="Century Gothic"/>
              </a:rPr>
              <a:t>acompañar </a:t>
            </a:r>
            <a:r>
              <a:rPr lang="es-AR" sz="1200" dirty="0">
                <a:solidFill>
                  <a:schemeClr val="tx2"/>
                </a:solidFill>
                <a:latin typeface="Century Gothic"/>
                <a:cs typeface="Century Gothic"/>
              </a:rPr>
              <a:t>la continuidad escolar de nuestros hijos. </a:t>
            </a:r>
            <a:endParaRPr lang="es-AR" sz="1200" dirty="0" smtClean="0">
              <a:solidFill>
                <a:schemeClr val="tx2"/>
              </a:solidFill>
              <a:latin typeface="Century Gothic"/>
              <a:cs typeface="Century Gothic"/>
            </a:endParaRPr>
          </a:p>
          <a:p>
            <a:pPr algn="just">
              <a:lnSpc>
                <a:spcPct val="110000"/>
              </a:lnSpc>
            </a:pPr>
            <a:r>
              <a:rPr lang="es-AR" sz="1200" dirty="0" smtClean="0">
                <a:solidFill>
                  <a:schemeClr val="tx2"/>
                </a:solidFill>
                <a:latin typeface="Century Gothic"/>
                <a:cs typeface="Century Gothic"/>
              </a:rPr>
              <a:t> </a:t>
            </a:r>
            <a:r>
              <a:rPr lang="es-AR" sz="1200" dirty="0">
                <a:solidFill>
                  <a:schemeClr val="tx2"/>
                </a:solidFill>
                <a:latin typeface="Century Gothic"/>
                <a:cs typeface="Century Gothic"/>
              </a:rPr>
              <a:t>En el </a:t>
            </a:r>
            <a:r>
              <a:rPr lang="es-AR" sz="1200" dirty="0" smtClean="0">
                <a:solidFill>
                  <a:schemeClr val="tx2"/>
                </a:solidFill>
                <a:latin typeface="Century Gothic"/>
                <a:cs typeface="Century Gothic"/>
              </a:rPr>
              <a:t>caso de </a:t>
            </a:r>
            <a:r>
              <a:rPr lang="es-AR" sz="1200" dirty="0">
                <a:solidFill>
                  <a:schemeClr val="tx2"/>
                </a:solidFill>
                <a:latin typeface="Century Gothic"/>
                <a:cs typeface="Century Gothic"/>
              </a:rPr>
              <a:t>los más </a:t>
            </a:r>
            <a:r>
              <a:rPr lang="es-AR" sz="1200" dirty="0" smtClean="0">
                <a:solidFill>
                  <a:schemeClr val="tx2"/>
                </a:solidFill>
                <a:latin typeface="Century Gothic"/>
                <a:cs typeface="Century Gothic"/>
              </a:rPr>
              <a:t>pequeños debemos </a:t>
            </a:r>
            <a:r>
              <a:rPr lang="es-AR" sz="1200" dirty="0">
                <a:solidFill>
                  <a:schemeClr val="tx2"/>
                </a:solidFill>
                <a:latin typeface="Century Gothic"/>
                <a:cs typeface="Century Gothic"/>
              </a:rPr>
              <a:t>acompañar muy de cerca ya que carecen aún de la </a:t>
            </a:r>
            <a:r>
              <a:rPr lang="es-AR" sz="1200" dirty="0" smtClean="0">
                <a:solidFill>
                  <a:schemeClr val="tx2"/>
                </a:solidFill>
                <a:latin typeface="Century Gothic"/>
                <a:cs typeface="Century Gothic"/>
              </a:rPr>
              <a:t>autonomía suficiente y </a:t>
            </a:r>
            <a:r>
              <a:rPr lang="es-AR" sz="1200" dirty="0">
                <a:solidFill>
                  <a:schemeClr val="tx2"/>
                </a:solidFill>
                <a:latin typeface="Century Gothic"/>
                <a:cs typeface="Century Gothic"/>
              </a:rPr>
              <a:t>en el caso de los adolescentes, muchas veces </a:t>
            </a:r>
            <a:r>
              <a:rPr lang="es-AR" sz="1200" dirty="0" smtClean="0">
                <a:solidFill>
                  <a:schemeClr val="tx2"/>
                </a:solidFill>
                <a:latin typeface="Century Gothic"/>
                <a:cs typeface="Century Gothic"/>
              </a:rPr>
              <a:t>batallar para </a:t>
            </a:r>
            <a:r>
              <a:rPr lang="es-AR" sz="1200" dirty="0">
                <a:solidFill>
                  <a:schemeClr val="tx2"/>
                </a:solidFill>
                <a:latin typeface="Century Gothic"/>
                <a:cs typeface="Century Gothic"/>
              </a:rPr>
              <a:t>lograr que entiendan que no son vacaciones y que la vida continúa…</a:t>
            </a:r>
            <a:r>
              <a:rPr lang="es-AR" sz="1200" dirty="0" smtClean="0">
                <a:solidFill>
                  <a:schemeClr val="tx2"/>
                </a:solidFill>
                <a:latin typeface="Century Gothic"/>
                <a:cs typeface="Century Gothic"/>
              </a:rPr>
              <a:t>.</a:t>
            </a:r>
            <a:endParaRPr lang="es-AR" sz="1200" dirty="0">
              <a:solidFill>
                <a:schemeClr val="tx2"/>
              </a:solidFill>
              <a:latin typeface="Century Gothic"/>
              <a:cs typeface="Century Gothic"/>
            </a:endParaRPr>
          </a:p>
        </p:txBody>
      </p:sp>
    </p:spTree>
    <p:extLst>
      <p:ext uri="{BB962C8B-B14F-4D97-AF65-F5344CB8AC3E}">
        <p14:creationId xmlns:p14="http://schemas.microsoft.com/office/powerpoint/2010/main" val="373216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470371" y="317419"/>
            <a:ext cx="8222074" cy="4939813"/>
          </a:xfrm>
          <a:prstGeom prst="rect">
            <a:avLst/>
          </a:prstGeom>
          <a:noFill/>
        </p:spPr>
        <p:txBody>
          <a:bodyPr wrap="square" rtlCol="0">
            <a:spAutoFit/>
          </a:bodyPr>
          <a:lstStyle/>
          <a:p>
            <a:pPr algn="just">
              <a:lnSpc>
                <a:spcPct val="110000"/>
              </a:lnSpc>
            </a:pPr>
            <a:r>
              <a:rPr lang="es-AR" dirty="0"/>
              <a:t> </a:t>
            </a:r>
            <a:r>
              <a:rPr lang="es-AR" sz="1200" dirty="0">
                <a:solidFill>
                  <a:schemeClr val="bg1"/>
                </a:solidFill>
                <a:latin typeface="Century Gothic"/>
                <a:cs typeface="Century Gothic"/>
              </a:rPr>
              <a:t>A su vez, se le suman a ésta situación todos los ingredientes de la convivencia </a:t>
            </a:r>
            <a:r>
              <a:rPr lang="es-AR" sz="1200" dirty="0" smtClean="0">
                <a:solidFill>
                  <a:schemeClr val="bg1"/>
                </a:solidFill>
                <a:latin typeface="Century Gothic"/>
                <a:cs typeface="Century Gothic"/>
              </a:rPr>
              <a:t>veinticuatro </a:t>
            </a:r>
            <a:r>
              <a:rPr lang="es-AR" sz="1200" dirty="0">
                <a:solidFill>
                  <a:schemeClr val="bg1"/>
                </a:solidFill>
                <a:latin typeface="Century Gothic"/>
                <a:cs typeface="Century Gothic"/>
              </a:rPr>
              <a:t>horas por día en la que pueden surgir, conflictos, reclamos, cansancio, desavenencias matrimoniales, rivalidades fraternas,  que nos atraviesan en nuestra vida cotidiana, pero que sumado al confinamiento y las dificultades de descarga física pueden convertirse en una verdadera pesadilla.  </a:t>
            </a:r>
          </a:p>
          <a:p>
            <a:pPr algn="just">
              <a:lnSpc>
                <a:spcPct val="110000"/>
              </a:lnSpc>
            </a:pPr>
            <a:r>
              <a:rPr lang="es-AR" sz="1200" dirty="0">
                <a:solidFill>
                  <a:schemeClr val="bg1"/>
                </a:solidFill>
                <a:latin typeface="Century Gothic"/>
                <a:cs typeface="Century Gothic"/>
              </a:rPr>
              <a:t> </a:t>
            </a:r>
            <a:endParaRPr lang="es-AR" sz="1200" dirty="0" smtClean="0">
              <a:solidFill>
                <a:schemeClr val="bg1"/>
              </a:solidFill>
              <a:latin typeface="Century Gothic"/>
              <a:cs typeface="Century Gothic"/>
            </a:endParaRPr>
          </a:p>
          <a:p>
            <a:pPr algn="just">
              <a:lnSpc>
                <a:spcPct val="110000"/>
              </a:lnSpc>
            </a:pPr>
            <a:r>
              <a:rPr lang="es-AR" sz="1200" dirty="0" smtClean="0">
                <a:solidFill>
                  <a:schemeClr val="bg1"/>
                </a:solidFill>
                <a:latin typeface="Century Gothic"/>
                <a:cs typeface="Century Gothic"/>
              </a:rPr>
              <a:t>También </a:t>
            </a:r>
            <a:r>
              <a:rPr lang="es-AR" sz="1200" dirty="0">
                <a:solidFill>
                  <a:schemeClr val="bg1"/>
                </a:solidFill>
                <a:latin typeface="Century Gothic"/>
                <a:cs typeface="Century Gothic"/>
              </a:rPr>
              <a:t>aquellas familias cuyos padres no conviven o están divorciados, familias ensambladas, o familias monoparentales, quienes tienen que  lidiar en cada casa, por momentos solos con éstas cuestiones que tienen su complejidad, pueden llegar a sentirse sobrepasados. </a:t>
            </a:r>
            <a:r>
              <a:rPr lang="es-AR" sz="1200" dirty="0" smtClean="0">
                <a:solidFill>
                  <a:schemeClr val="bg1"/>
                </a:solidFill>
                <a:latin typeface="Century Gothic"/>
                <a:cs typeface="Century Gothic"/>
              </a:rPr>
              <a:t> </a:t>
            </a:r>
          </a:p>
          <a:p>
            <a:pPr algn="just">
              <a:lnSpc>
                <a:spcPct val="110000"/>
              </a:lnSpc>
            </a:pPr>
            <a:r>
              <a:rPr lang="es-AR" sz="1200" dirty="0" smtClean="0">
                <a:solidFill>
                  <a:schemeClr val="bg1"/>
                </a:solidFill>
                <a:latin typeface="Century Gothic"/>
                <a:cs typeface="Century Gothic"/>
              </a:rPr>
              <a:t>Es </a:t>
            </a:r>
            <a:r>
              <a:rPr lang="es-AR" sz="1200" dirty="0">
                <a:solidFill>
                  <a:schemeClr val="bg1"/>
                </a:solidFill>
                <a:latin typeface="Century Gothic"/>
                <a:cs typeface="Century Gothic"/>
              </a:rPr>
              <a:t>fundamental contar con </a:t>
            </a:r>
            <a:r>
              <a:rPr lang="es-AR" sz="1200" b="1" dirty="0">
                <a:solidFill>
                  <a:schemeClr val="bg1"/>
                </a:solidFill>
                <a:latin typeface="Century Gothic"/>
                <a:cs typeface="Century Gothic"/>
              </a:rPr>
              <a:t>redes de apoyo</a:t>
            </a:r>
            <a:r>
              <a:rPr lang="es-AR" sz="1200" dirty="0">
                <a:solidFill>
                  <a:schemeClr val="bg1"/>
                </a:solidFill>
                <a:latin typeface="Century Gothic"/>
                <a:cs typeface="Century Gothic"/>
              </a:rPr>
              <a:t>, amigos, </a:t>
            </a:r>
            <a:r>
              <a:rPr lang="es-AR" sz="1200" dirty="0" smtClean="0">
                <a:solidFill>
                  <a:schemeClr val="bg1"/>
                </a:solidFill>
                <a:latin typeface="Century Gothic"/>
                <a:cs typeface="Century Gothic"/>
              </a:rPr>
              <a:t>abuelos, </a:t>
            </a:r>
            <a:r>
              <a:rPr lang="es-AR" sz="1200" dirty="0">
                <a:solidFill>
                  <a:schemeClr val="bg1"/>
                </a:solidFill>
                <a:latin typeface="Century Gothic"/>
                <a:cs typeface="Century Gothic"/>
              </a:rPr>
              <a:t>vecinos, compañeros de trabajo en los que </a:t>
            </a:r>
            <a:r>
              <a:rPr lang="es-AR" sz="1200" dirty="0" smtClean="0">
                <a:solidFill>
                  <a:schemeClr val="bg1"/>
                </a:solidFill>
                <a:latin typeface="Century Gothic"/>
                <a:cs typeface="Century Gothic"/>
              </a:rPr>
              <a:t>apoyarse, y compartir preocupaciones comunes, intercambiando ideas que puedan ayudarnos</a:t>
            </a:r>
            <a:r>
              <a:rPr lang="mr-IN" sz="1200" dirty="0" smtClean="0">
                <a:solidFill>
                  <a:schemeClr val="bg1"/>
                </a:solidFill>
                <a:latin typeface="Century Gothic"/>
                <a:cs typeface="Century Gothic"/>
              </a:rPr>
              <a:t>…</a:t>
            </a:r>
            <a:endParaRPr lang="es-AR" sz="1200" dirty="0" smtClean="0">
              <a:solidFill>
                <a:schemeClr val="bg1"/>
              </a:solidFill>
              <a:latin typeface="Century Gothic"/>
              <a:cs typeface="Century Gothic"/>
            </a:endParaRPr>
          </a:p>
          <a:p>
            <a:pPr algn="just">
              <a:lnSpc>
                <a:spcPct val="110000"/>
              </a:lnSpc>
            </a:pPr>
            <a:endParaRPr lang="es-AR" sz="1200" dirty="0" smtClean="0"/>
          </a:p>
          <a:p>
            <a:pPr algn="just">
              <a:lnSpc>
                <a:spcPct val="110000"/>
              </a:lnSpc>
            </a:pPr>
            <a:r>
              <a:rPr lang="es-AR" sz="1200" dirty="0" smtClean="0">
                <a:solidFill>
                  <a:srgbClr val="FFFFFF"/>
                </a:solidFill>
                <a:latin typeface="Century Gothic"/>
                <a:cs typeface="Century Gothic"/>
              </a:rPr>
              <a:t>Por </a:t>
            </a:r>
            <a:r>
              <a:rPr lang="es-AR" sz="1200" dirty="0">
                <a:solidFill>
                  <a:srgbClr val="FFFFFF"/>
                </a:solidFill>
                <a:latin typeface="Century Gothic"/>
                <a:cs typeface="Century Gothic"/>
              </a:rPr>
              <a:t>otro lado también los niños y porque no algunos adolescentes (aunque un poco menos) pueden sentirse felices de tener a sus padres  en casa tiempo completo, y tener muchos momentos para compartir y disfrutar en familia, jugando, charlando,  viendo una película juntos, haciendo cosas  para las que nunca antes había tiempo, cocinar y comer ricas comidas,  inventar, crear, etc, etc</a:t>
            </a:r>
            <a:r>
              <a:rPr lang="es-AR" sz="1200" dirty="0" smtClean="0">
                <a:solidFill>
                  <a:srgbClr val="FFFFFF"/>
                </a:solidFill>
                <a:latin typeface="Century Gothic"/>
                <a:cs typeface="Century Gothic"/>
              </a:rPr>
              <a:t>…</a:t>
            </a:r>
          </a:p>
          <a:p>
            <a:pPr algn="just">
              <a:lnSpc>
                <a:spcPct val="110000"/>
              </a:lnSpc>
            </a:pPr>
            <a:endParaRPr lang="es-AR" sz="1200" dirty="0">
              <a:solidFill>
                <a:srgbClr val="FFFFFF"/>
              </a:solidFill>
              <a:effectLst/>
              <a:latin typeface="Century Gothic"/>
              <a:cs typeface="Century Gothic"/>
            </a:endParaRPr>
          </a:p>
          <a:p>
            <a:pPr algn="just">
              <a:lnSpc>
                <a:spcPct val="110000"/>
              </a:lnSpc>
            </a:pPr>
            <a:r>
              <a:rPr lang="es-AR" sz="1200" dirty="0">
                <a:solidFill>
                  <a:srgbClr val="FFFFFF"/>
                </a:solidFill>
                <a:latin typeface="Century Gothic"/>
                <a:cs typeface="Century Gothic"/>
              </a:rPr>
              <a:t>Ésta realidad nos afecta a todos, </a:t>
            </a:r>
            <a:r>
              <a:rPr lang="es-AR" sz="1200" dirty="0" smtClean="0">
                <a:solidFill>
                  <a:srgbClr val="FFFFFF"/>
                </a:solidFill>
                <a:latin typeface="Century Gothic"/>
                <a:cs typeface="Century Gothic"/>
              </a:rPr>
              <a:t>y </a:t>
            </a:r>
            <a:r>
              <a:rPr lang="es-AR" sz="1200" dirty="0">
                <a:solidFill>
                  <a:srgbClr val="FFFFFF"/>
                </a:solidFill>
                <a:latin typeface="Century Gothic"/>
                <a:cs typeface="Century Gothic"/>
              </a:rPr>
              <a:t>es una  gran </a:t>
            </a:r>
            <a:r>
              <a:rPr lang="es-AR" sz="1200" b="1" dirty="0">
                <a:solidFill>
                  <a:srgbClr val="FFFFFF"/>
                </a:solidFill>
                <a:latin typeface="Century Gothic"/>
                <a:cs typeface="Century Gothic"/>
              </a:rPr>
              <a:t>OPORTUNIDAD</a:t>
            </a:r>
            <a:r>
              <a:rPr lang="es-AR" sz="1200" dirty="0">
                <a:solidFill>
                  <a:srgbClr val="FFFFFF"/>
                </a:solidFill>
                <a:latin typeface="Century Gothic"/>
                <a:cs typeface="Century Gothic"/>
              </a:rPr>
              <a:t> </a:t>
            </a:r>
            <a:r>
              <a:rPr lang="es-AR" sz="1200" dirty="0" smtClean="0">
                <a:solidFill>
                  <a:srgbClr val="FFFFFF"/>
                </a:solidFill>
                <a:latin typeface="Century Gothic"/>
                <a:cs typeface="Century Gothic"/>
              </a:rPr>
              <a:t>para  aprovechar  </a:t>
            </a:r>
            <a:r>
              <a:rPr lang="es-AR" sz="1200" dirty="0">
                <a:solidFill>
                  <a:srgbClr val="FFFFFF"/>
                </a:solidFill>
                <a:latin typeface="Century Gothic"/>
                <a:cs typeface="Century Gothic"/>
              </a:rPr>
              <a:t>“el tener que quedarnos  en casa “para convertirla en una verdadera situación de aprendizaje para nuestra  </a:t>
            </a:r>
            <a:r>
              <a:rPr lang="es-AR" sz="1200" b="1" dirty="0">
                <a:solidFill>
                  <a:srgbClr val="FFFFFF"/>
                </a:solidFill>
                <a:latin typeface="Century Gothic"/>
                <a:cs typeface="Century Gothic"/>
              </a:rPr>
              <a:t>FAMILIA</a:t>
            </a:r>
            <a:r>
              <a:rPr lang="es-AR" sz="1200" dirty="0">
                <a:solidFill>
                  <a:srgbClr val="FFFFFF"/>
                </a:solidFill>
                <a:latin typeface="Century Gothic"/>
                <a:cs typeface="Century Gothic"/>
              </a:rPr>
              <a:t>.    </a:t>
            </a:r>
            <a:endParaRPr lang="es-AR" sz="1200" dirty="0" smtClean="0">
              <a:solidFill>
                <a:srgbClr val="FFFFFF"/>
              </a:solidFill>
              <a:latin typeface="Century Gothic"/>
              <a:cs typeface="Century Gothic"/>
            </a:endParaRPr>
          </a:p>
          <a:p>
            <a:pPr algn="just">
              <a:lnSpc>
                <a:spcPct val="110000"/>
              </a:lnSpc>
            </a:pPr>
            <a:endParaRPr lang="es-AR" sz="1200" dirty="0">
              <a:solidFill>
                <a:srgbClr val="FFFFFF"/>
              </a:solidFill>
              <a:latin typeface="Century Gothic"/>
              <a:cs typeface="Century Gothic"/>
            </a:endParaRPr>
          </a:p>
          <a:p>
            <a:pPr algn="just">
              <a:lnSpc>
                <a:spcPct val="110000"/>
              </a:lnSpc>
            </a:pPr>
            <a:r>
              <a:rPr lang="es-AR" sz="1200" dirty="0">
                <a:solidFill>
                  <a:srgbClr val="FFFFFF"/>
                </a:solidFill>
                <a:latin typeface="Century Gothic"/>
                <a:cs typeface="Century Gothic"/>
              </a:rPr>
              <a:t> </a:t>
            </a:r>
            <a:r>
              <a:rPr lang="es-AR" sz="1200" dirty="0" smtClean="0">
                <a:solidFill>
                  <a:srgbClr val="FFFFFF"/>
                </a:solidFill>
                <a:latin typeface="Century Gothic"/>
                <a:cs typeface="Century Gothic"/>
              </a:rPr>
              <a:t>(Usa</a:t>
            </a:r>
            <a:r>
              <a:rPr lang="es-AR" sz="1200" dirty="0" smtClean="0">
                <a:solidFill>
                  <a:srgbClr val="FFFFFF"/>
                </a:solidFill>
                <a:latin typeface="Century Gothic"/>
                <a:cs typeface="Century Gothic"/>
              </a:rPr>
              <a:t>ré en varias ocasiones</a:t>
            </a:r>
            <a:r>
              <a:rPr lang="es-AR" sz="1200" dirty="0" smtClean="0">
                <a:solidFill>
                  <a:srgbClr val="FFFFFF"/>
                </a:solidFill>
                <a:latin typeface="Century Gothic"/>
                <a:cs typeface="Century Gothic"/>
              </a:rPr>
              <a:t> la palabra¨Pareja¨ entendida como pareja de padres, no al vínculo matrimonial)</a:t>
            </a:r>
            <a:endParaRPr lang="es-AR" sz="1200" dirty="0">
              <a:solidFill>
                <a:srgbClr val="FFFFFF"/>
              </a:solidFill>
              <a:latin typeface="Century Gothic"/>
              <a:cs typeface="Century Gothic"/>
            </a:endParaRPr>
          </a:p>
          <a:p>
            <a:pPr algn="just">
              <a:lnSpc>
                <a:spcPct val="110000"/>
              </a:lnSpc>
            </a:pPr>
            <a:r>
              <a:rPr lang="es-AR" sz="1200" dirty="0" smtClean="0">
                <a:solidFill>
                  <a:srgbClr val="FFFFFF"/>
                </a:solidFill>
                <a:effectLst/>
                <a:latin typeface="Century Gothic"/>
                <a:cs typeface="Century Gothic"/>
              </a:rPr>
              <a:t> </a:t>
            </a:r>
            <a:endParaRPr lang="es-AR" sz="1200" dirty="0" smtClean="0">
              <a:solidFill>
                <a:srgbClr val="FFFFFF"/>
              </a:solidFill>
              <a:latin typeface="Century Gothic"/>
              <a:cs typeface="Century Gothic"/>
            </a:endParaRPr>
          </a:p>
          <a:p>
            <a:pPr algn="just">
              <a:lnSpc>
                <a:spcPct val="110000"/>
              </a:lnSpc>
            </a:pPr>
            <a:endParaRPr lang="es-AR" sz="1200" dirty="0">
              <a:solidFill>
                <a:schemeClr val="bg1"/>
              </a:solidFill>
              <a:latin typeface="Century Gothic"/>
              <a:cs typeface="Century Gothic"/>
            </a:endParaRPr>
          </a:p>
          <a:p>
            <a:endParaRPr lang="es-ES" dirty="0"/>
          </a:p>
        </p:txBody>
      </p:sp>
    </p:spTree>
    <p:extLst>
      <p:ext uri="{BB962C8B-B14F-4D97-AF65-F5344CB8AC3E}">
        <p14:creationId xmlns:p14="http://schemas.microsoft.com/office/powerpoint/2010/main" val="242906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225779" y="931664"/>
            <a:ext cx="8654814" cy="3853362"/>
          </a:xfrm>
          <a:prstGeom prst="rect">
            <a:avLst/>
          </a:prstGeom>
          <a:noFill/>
        </p:spPr>
        <p:txBody>
          <a:bodyPr wrap="square" rtlCol="0">
            <a:spAutoFit/>
          </a:bodyPr>
          <a:lstStyle/>
          <a:p>
            <a:r>
              <a:rPr lang="es-AR" sz="4000" dirty="0">
                <a:solidFill>
                  <a:srgbClr val="FFFFFF"/>
                </a:solidFill>
                <a:latin typeface="Century Gothic"/>
                <a:cs typeface="Century Gothic"/>
              </a:rPr>
              <a:t>Citando las palabras de Viktor Frankl: </a:t>
            </a:r>
            <a:r>
              <a:rPr lang="es-AR" sz="4000" i="1" dirty="0" smtClean="0">
                <a:solidFill>
                  <a:srgbClr val="20FFFF"/>
                </a:solidFill>
                <a:latin typeface="Century Gothic"/>
                <a:cs typeface="Century Gothic"/>
              </a:rPr>
              <a:t>“Cuando no podemos cambiar la situacion  a la que nos enfrentamos, el reto consiste en cambiarnos a nosotros mismos.”      </a:t>
            </a:r>
            <a:endParaRPr lang="es-AR" sz="4000" i="1" dirty="0">
              <a:solidFill>
                <a:srgbClr val="20FFFF"/>
              </a:solidFill>
              <a:latin typeface="Century Gothic"/>
              <a:cs typeface="Century Gothic"/>
            </a:endParaRPr>
          </a:p>
          <a:p>
            <a:pPr algn="just">
              <a:lnSpc>
                <a:spcPct val="110000"/>
              </a:lnSpc>
            </a:pPr>
            <a:r>
              <a:rPr lang="es-AR" sz="1200" dirty="0" smtClean="0">
                <a:solidFill>
                  <a:srgbClr val="FFFFFF"/>
                </a:solidFill>
                <a:effectLst/>
                <a:latin typeface="Century Gothic"/>
                <a:cs typeface="Century Gothic"/>
              </a:rPr>
              <a:t> </a:t>
            </a:r>
            <a:endParaRPr lang="es-AR" sz="1200" dirty="0" smtClean="0">
              <a:solidFill>
                <a:srgbClr val="FFFFFF"/>
              </a:solidFill>
              <a:latin typeface="Century Gothic"/>
              <a:cs typeface="Century Gothic"/>
            </a:endParaRPr>
          </a:p>
          <a:p>
            <a:pPr algn="just">
              <a:lnSpc>
                <a:spcPct val="110000"/>
              </a:lnSpc>
            </a:pPr>
            <a:endParaRPr lang="es-AR" sz="1200" dirty="0">
              <a:solidFill>
                <a:schemeClr val="bg1"/>
              </a:solidFill>
              <a:latin typeface="Century Gothic"/>
              <a:cs typeface="Century Gothic"/>
            </a:endParaRPr>
          </a:p>
          <a:p>
            <a:endParaRPr lang="es-ES" dirty="0"/>
          </a:p>
        </p:txBody>
      </p:sp>
    </p:spTree>
    <p:extLst>
      <p:ext uri="{BB962C8B-B14F-4D97-AF65-F5344CB8AC3E}">
        <p14:creationId xmlns:p14="http://schemas.microsoft.com/office/powerpoint/2010/main" val="202607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4270966" y="454089"/>
            <a:ext cx="4722518" cy="4431982"/>
          </a:xfrm>
          <a:prstGeom prst="rect">
            <a:avLst/>
          </a:prstGeom>
          <a:noFill/>
        </p:spPr>
        <p:txBody>
          <a:bodyPr wrap="square" rtlCol="0">
            <a:spAutoFit/>
          </a:bodyPr>
          <a:lstStyle/>
          <a:p>
            <a:pPr algn="just">
              <a:lnSpc>
                <a:spcPct val="110000"/>
              </a:lnSpc>
            </a:pPr>
            <a:r>
              <a:rPr lang="es-AR" sz="1200" dirty="0">
                <a:solidFill>
                  <a:schemeClr val="bg1"/>
                </a:solidFill>
                <a:latin typeface="Century Gothic"/>
                <a:cs typeface="Century Gothic"/>
              </a:rPr>
              <a:t> Esta es nuestra </a:t>
            </a:r>
            <a:r>
              <a:rPr lang="es-AR" sz="1200" b="1" dirty="0">
                <a:solidFill>
                  <a:schemeClr val="bg1"/>
                </a:solidFill>
                <a:latin typeface="Century Gothic"/>
                <a:cs typeface="Century Gothic"/>
              </a:rPr>
              <a:t>responsabilidad</a:t>
            </a:r>
            <a:r>
              <a:rPr lang="es-AR" sz="1200" dirty="0">
                <a:solidFill>
                  <a:schemeClr val="bg1"/>
                </a:solidFill>
                <a:latin typeface="Century Gothic"/>
                <a:cs typeface="Century Gothic"/>
              </a:rPr>
              <a:t>  como padres hoy:   ¿cómo  elegimos vivir como familia ésta cuarentena?  ¿Cómo una gran oportunidad de aprendizaje  o como una gran limitación? </a:t>
            </a:r>
          </a:p>
          <a:p>
            <a:pPr algn="just">
              <a:lnSpc>
                <a:spcPct val="110000"/>
              </a:lnSpc>
            </a:pPr>
            <a:r>
              <a:rPr lang="es-AR" sz="1200" dirty="0">
                <a:solidFill>
                  <a:schemeClr val="bg1"/>
                </a:solidFill>
                <a:latin typeface="Century Gothic"/>
                <a:cs typeface="Century Gothic"/>
              </a:rPr>
              <a:t> </a:t>
            </a:r>
            <a:endParaRPr lang="es-AR" sz="1200" dirty="0" smtClean="0">
              <a:solidFill>
                <a:schemeClr val="bg1"/>
              </a:solidFill>
              <a:latin typeface="Century Gothic"/>
              <a:cs typeface="Century Gothic"/>
            </a:endParaRPr>
          </a:p>
          <a:p>
            <a:pPr algn="just">
              <a:lnSpc>
                <a:spcPct val="110000"/>
              </a:lnSpc>
            </a:pPr>
            <a:r>
              <a:rPr lang="es-AR" sz="1200" dirty="0" smtClean="0">
                <a:solidFill>
                  <a:schemeClr val="bg1"/>
                </a:solidFill>
                <a:latin typeface="Century Gothic"/>
                <a:cs typeface="Century Gothic"/>
              </a:rPr>
              <a:t>Nosotros adultos </a:t>
            </a:r>
            <a:r>
              <a:rPr lang="es-AR" sz="1200" dirty="0">
                <a:solidFill>
                  <a:schemeClr val="bg1"/>
                </a:solidFill>
                <a:latin typeface="Century Gothic"/>
                <a:cs typeface="Century Gothic"/>
              </a:rPr>
              <a:t>somos </a:t>
            </a:r>
            <a:r>
              <a:rPr lang="es-AR" sz="1200" dirty="0" smtClean="0">
                <a:solidFill>
                  <a:schemeClr val="bg1"/>
                </a:solidFill>
                <a:latin typeface="Century Gothic"/>
                <a:cs typeface="Century Gothic"/>
              </a:rPr>
              <a:t>quienes aportamos </a:t>
            </a:r>
            <a:r>
              <a:rPr lang="es-AR" sz="1200" dirty="0">
                <a:solidFill>
                  <a:schemeClr val="bg1"/>
                </a:solidFill>
                <a:latin typeface="Century Gothic"/>
                <a:cs typeface="Century Gothic"/>
              </a:rPr>
              <a:t>el </a:t>
            </a:r>
            <a:r>
              <a:rPr lang="es-AR" sz="1200" b="1" dirty="0">
                <a:solidFill>
                  <a:schemeClr val="bg1"/>
                </a:solidFill>
                <a:latin typeface="Century Gothic"/>
                <a:cs typeface="Century Gothic"/>
              </a:rPr>
              <a:t>clima </a:t>
            </a:r>
            <a:r>
              <a:rPr lang="es-AR" sz="1200" b="1" dirty="0" smtClean="0">
                <a:solidFill>
                  <a:schemeClr val="bg1"/>
                </a:solidFill>
                <a:latin typeface="Century Gothic"/>
                <a:cs typeface="Century Gothic"/>
              </a:rPr>
              <a:t>emocional</a:t>
            </a:r>
            <a:r>
              <a:rPr lang="es-AR" sz="1200" dirty="0" smtClean="0">
                <a:solidFill>
                  <a:schemeClr val="bg1"/>
                </a:solidFill>
                <a:latin typeface="Century Gothic"/>
                <a:cs typeface="Century Gothic"/>
              </a:rPr>
              <a:t> de </a:t>
            </a:r>
            <a:r>
              <a:rPr lang="es-AR" sz="1200" dirty="0">
                <a:solidFill>
                  <a:schemeClr val="bg1"/>
                </a:solidFill>
                <a:latin typeface="Century Gothic"/>
                <a:cs typeface="Century Gothic"/>
              </a:rPr>
              <a:t>la casa </a:t>
            </a:r>
            <a:r>
              <a:rPr lang="es-AR" sz="1200" dirty="0" smtClean="0">
                <a:solidFill>
                  <a:schemeClr val="bg1"/>
                </a:solidFill>
                <a:latin typeface="Century Gothic"/>
                <a:cs typeface="Century Gothic"/>
              </a:rPr>
              <a:t>y quienes debemos </a:t>
            </a:r>
            <a:r>
              <a:rPr lang="es-AR" sz="1200" b="1" dirty="0" smtClean="0">
                <a:solidFill>
                  <a:schemeClr val="bg1"/>
                </a:solidFill>
                <a:latin typeface="Century Gothic"/>
                <a:cs typeface="Century Gothic"/>
              </a:rPr>
              <a:t>contener  </a:t>
            </a:r>
            <a:r>
              <a:rPr lang="es-AR" sz="1200" b="1" dirty="0">
                <a:solidFill>
                  <a:schemeClr val="bg1"/>
                </a:solidFill>
                <a:latin typeface="Century Gothic"/>
                <a:cs typeface="Century Gothic"/>
              </a:rPr>
              <a:t>emocionalmente</a:t>
            </a:r>
            <a:r>
              <a:rPr lang="es-AR" sz="1200" dirty="0">
                <a:solidFill>
                  <a:schemeClr val="bg1"/>
                </a:solidFill>
                <a:latin typeface="Century Gothic"/>
                <a:cs typeface="Century Gothic"/>
              </a:rPr>
              <a:t> a nuestros hijos, primero </a:t>
            </a:r>
            <a:r>
              <a:rPr lang="es-AR" sz="1200" b="1" dirty="0">
                <a:solidFill>
                  <a:schemeClr val="bg1"/>
                </a:solidFill>
                <a:latin typeface="Century Gothic"/>
                <a:cs typeface="Century Gothic"/>
              </a:rPr>
              <a:t>regulando nuestras propias emociones.</a:t>
            </a:r>
            <a:r>
              <a:rPr lang="es-AR" sz="1200" dirty="0">
                <a:solidFill>
                  <a:schemeClr val="bg1"/>
                </a:solidFill>
                <a:latin typeface="Century Gothic"/>
                <a:cs typeface="Century Gothic"/>
              </a:rPr>
              <a:t>  </a:t>
            </a:r>
          </a:p>
          <a:p>
            <a:pPr algn="just">
              <a:lnSpc>
                <a:spcPct val="110000"/>
              </a:lnSpc>
            </a:pPr>
            <a:r>
              <a:rPr lang="es-AR" sz="1200" dirty="0">
                <a:solidFill>
                  <a:schemeClr val="bg1"/>
                </a:solidFill>
                <a:latin typeface="Century Gothic"/>
                <a:cs typeface="Century Gothic"/>
              </a:rPr>
              <a:t>  </a:t>
            </a:r>
            <a:endParaRPr lang="es-AR" sz="1200" dirty="0" smtClean="0">
              <a:solidFill>
                <a:schemeClr val="bg1"/>
              </a:solidFill>
              <a:latin typeface="Century Gothic"/>
              <a:cs typeface="Century Gothic"/>
            </a:endParaRPr>
          </a:p>
          <a:p>
            <a:pPr algn="just">
              <a:lnSpc>
                <a:spcPct val="110000"/>
              </a:lnSpc>
            </a:pPr>
            <a:endParaRPr lang="es-AR" sz="1200" dirty="0">
              <a:solidFill>
                <a:schemeClr val="bg1"/>
              </a:solidFill>
              <a:latin typeface="Century Gothic"/>
              <a:cs typeface="Century Gothic"/>
            </a:endParaRPr>
          </a:p>
          <a:p>
            <a:pPr algn="just">
              <a:lnSpc>
                <a:spcPct val="110000"/>
              </a:lnSpc>
            </a:pPr>
            <a:r>
              <a:rPr lang="es-AR" sz="1200" dirty="0">
                <a:solidFill>
                  <a:schemeClr val="bg1"/>
                </a:solidFill>
                <a:latin typeface="Century Gothic"/>
                <a:cs typeface="Century Gothic"/>
              </a:rPr>
              <a:t> </a:t>
            </a:r>
            <a:endParaRPr lang="es-AR" sz="1200" dirty="0" smtClean="0">
              <a:solidFill>
                <a:schemeClr val="bg1"/>
              </a:solidFill>
              <a:latin typeface="Century Gothic"/>
              <a:cs typeface="Century Gothic"/>
            </a:endParaRPr>
          </a:p>
          <a:p>
            <a:pPr algn="just">
              <a:lnSpc>
                <a:spcPct val="110000"/>
              </a:lnSpc>
            </a:pPr>
            <a:r>
              <a:rPr lang="es-AR" sz="1200" dirty="0" smtClean="0">
                <a:solidFill>
                  <a:schemeClr val="bg1"/>
                </a:solidFill>
                <a:latin typeface="Century Gothic"/>
                <a:cs typeface="Century Gothic"/>
              </a:rPr>
              <a:t>Existen </a:t>
            </a:r>
            <a:r>
              <a:rPr lang="es-AR" sz="1200" dirty="0">
                <a:solidFill>
                  <a:schemeClr val="bg1"/>
                </a:solidFill>
                <a:latin typeface="Century Gothic"/>
                <a:cs typeface="Century Gothic"/>
              </a:rPr>
              <a:t>multiplicidad de tipos de familia, por </a:t>
            </a:r>
            <a:r>
              <a:rPr lang="es-AR" sz="1200" dirty="0" smtClean="0">
                <a:solidFill>
                  <a:schemeClr val="bg1"/>
                </a:solidFill>
                <a:latin typeface="Century Gothic"/>
                <a:cs typeface="Century Gothic"/>
              </a:rPr>
              <a:t>lo </a:t>
            </a:r>
            <a:r>
              <a:rPr lang="es-AR" sz="1200" dirty="0">
                <a:solidFill>
                  <a:schemeClr val="bg1"/>
                </a:solidFill>
                <a:latin typeface="Century Gothic"/>
                <a:cs typeface="Century Gothic"/>
              </a:rPr>
              <a:t>que probablemente </a:t>
            </a:r>
            <a:r>
              <a:rPr lang="es-AR" sz="1200" dirty="0" smtClean="0">
                <a:solidFill>
                  <a:schemeClr val="bg1"/>
                </a:solidFill>
                <a:latin typeface="Century Gothic"/>
                <a:cs typeface="Century Gothic"/>
              </a:rPr>
              <a:t>algunos de </a:t>
            </a:r>
            <a:r>
              <a:rPr lang="es-AR" sz="1200" dirty="0">
                <a:solidFill>
                  <a:schemeClr val="bg1"/>
                </a:solidFill>
                <a:latin typeface="Century Gothic"/>
                <a:cs typeface="Century Gothic"/>
              </a:rPr>
              <a:t>éstos </a:t>
            </a:r>
            <a:r>
              <a:rPr lang="es-AR" sz="1200" b="1" dirty="0">
                <a:solidFill>
                  <a:schemeClr val="bg1"/>
                </a:solidFill>
                <a:latin typeface="Century Gothic"/>
                <a:cs typeface="Century Gothic"/>
              </a:rPr>
              <a:t>consejos prácticos</a:t>
            </a:r>
            <a:r>
              <a:rPr lang="es-AR" sz="1200" dirty="0">
                <a:solidFill>
                  <a:schemeClr val="bg1"/>
                </a:solidFill>
                <a:latin typeface="Century Gothic"/>
                <a:cs typeface="Century Gothic"/>
              </a:rPr>
              <a:t> </a:t>
            </a:r>
            <a:r>
              <a:rPr lang="es-AR" sz="1200" dirty="0" smtClean="0">
                <a:solidFill>
                  <a:schemeClr val="bg1"/>
                </a:solidFill>
                <a:latin typeface="Century Gothic"/>
                <a:cs typeface="Century Gothic"/>
              </a:rPr>
              <a:t>que </a:t>
            </a:r>
            <a:r>
              <a:rPr lang="es-AR" sz="1200" dirty="0">
                <a:solidFill>
                  <a:schemeClr val="bg1"/>
                </a:solidFill>
                <a:latin typeface="Century Gothic"/>
                <a:cs typeface="Century Gothic"/>
              </a:rPr>
              <a:t>les brindaré </a:t>
            </a:r>
            <a:r>
              <a:rPr lang="es-AR" sz="1200" dirty="0" smtClean="0">
                <a:solidFill>
                  <a:schemeClr val="bg1"/>
                </a:solidFill>
                <a:latin typeface="Century Gothic"/>
                <a:cs typeface="Century Gothic"/>
              </a:rPr>
              <a:t>para </a:t>
            </a:r>
            <a:r>
              <a:rPr lang="es-AR" sz="1200" dirty="0">
                <a:solidFill>
                  <a:schemeClr val="bg1"/>
                </a:solidFill>
                <a:latin typeface="Century Gothic"/>
                <a:cs typeface="Century Gothic"/>
              </a:rPr>
              <a:t>atravesar mejor </a:t>
            </a:r>
            <a:r>
              <a:rPr lang="es-AR" sz="1200" dirty="0" smtClean="0">
                <a:solidFill>
                  <a:schemeClr val="bg1"/>
                </a:solidFill>
                <a:latin typeface="Century Gothic"/>
                <a:cs typeface="Century Gothic"/>
              </a:rPr>
              <a:t>la cuarentena </a:t>
            </a:r>
            <a:r>
              <a:rPr lang="es-AR" sz="1200" dirty="0">
                <a:solidFill>
                  <a:schemeClr val="bg1"/>
                </a:solidFill>
                <a:latin typeface="Century Gothic"/>
                <a:cs typeface="Century Gothic"/>
              </a:rPr>
              <a:t>ya </a:t>
            </a:r>
            <a:r>
              <a:rPr lang="es-AR" sz="1200" dirty="0" smtClean="0">
                <a:solidFill>
                  <a:schemeClr val="bg1"/>
                </a:solidFill>
                <a:latin typeface="Century Gothic"/>
                <a:cs typeface="Century Gothic"/>
              </a:rPr>
              <a:t>pueden </a:t>
            </a:r>
            <a:r>
              <a:rPr lang="es-AR" sz="1200" dirty="0">
                <a:solidFill>
                  <a:schemeClr val="bg1"/>
                </a:solidFill>
                <a:latin typeface="Century Gothic"/>
                <a:cs typeface="Century Gothic"/>
              </a:rPr>
              <a:t>estar siendo implementados </a:t>
            </a:r>
            <a:r>
              <a:rPr lang="es-AR" sz="1200" dirty="0" smtClean="0">
                <a:solidFill>
                  <a:schemeClr val="bg1"/>
                </a:solidFill>
                <a:latin typeface="Century Gothic"/>
                <a:cs typeface="Century Gothic"/>
              </a:rPr>
              <a:t>en su </a:t>
            </a:r>
            <a:r>
              <a:rPr lang="es-AR" sz="1200" dirty="0">
                <a:solidFill>
                  <a:schemeClr val="bg1"/>
                </a:solidFill>
                <a:latin typeface="Century Gothic"/>
                <a:cs typeface="Century Gothic"/>
              </a:rPr>
              <a:t>rutina </a:t>
            </a:r>
            <a:r>
              <a:rPr lang="es-AR" sz="1200" dirty="0" smtClean="0">
                <a:solidFill>
                  <a:schemeClr val="bg1"/>
                </a:solidFill>
                <a:latin typeface="Century Gothic"/>
                <a:cs typeface="Century Gothic"/>
              </a:rPr>
              <a:t>familiar pero </a:t>
            </a:r>
            <a:r>
              <a:rPr lang="es-AR" sz="1200" dirty="0">
                <a:solidFill>
                  <a:schemeClr val="bg1"/>
                </a:solidFill>
                <a:latin typeface="Century Gothic"/>
                <a:cs typeface="Century Gothic"/>
              </a:rPr>
              <a:t>seguramente habrá algo novedoso que pueda ser  de utilidad, o para  volver a repensar </a:t>
            </a:r>
            <a:r>
              <a:rPr lang="es-AR" sz="1200" dirty="0" smtClean="0">
                <a:solidFill>
                  <a:schemeClr val="bg1"/>
                </a:solidFill>
                <a:latin typeface="Century Gothic"/>
                <a:cs typeface="Century Gothic"/>
              </a:rPr>
              <a:t>y</a:t>
            </a:r>
            <a:r>
              <a:rPr lang="es-AR" sz="1200" dirty="0">
                <a:solidFill>
                  <a:schemeClr val="bg1"/>
                </a:solidFill>
                <a:latin typeface="Century Gothic"/>
                <a:cs typeface="Century Gothic"/>
              </a:rPr>
              <a:t>/o modificar, ajustar algo que podría llegar a ser más </a:t>
            </a:r>
            <a:r>
              <a:rPr lang="es-AR" sz="1200" dirty="0" smtClean="0">
                <a:solidFill>
                  <a:schemeClr val="bg1"/>
                </a:solidFill>
                <a:latin typeface="Century Gothic"/>
                <a:cs typeface="Century Gothic"/>
              </a:rPr>
              <a:t>efectivo para </a:t>
            </a:r>
            <a:r>
              <a:rPr lang="es-AR" sz="1200" dirty="0">
                <a:solidFill>
                  <a:schemeClr val="bg1"/>
                </a:solidFill>
                <a:latin typeface="Century Gothic"/>
                <a:cs typeface="Century Gothic"/>
              </a:rPr>
              <a:t>éste momento</a:t>
            </a:r>
            <a:r>
              <a:rPr lang="es-AR" sz="1200" dirty="0" smtClean="0">
                <a:solidFill>
                  <a:schemeClr val="bg1"/>
                </a:solidFill>
                <a:latin typeface="Century Gothic"/>
                <a:cs typeface="Century Gothic"/>
              </a:rPr>
              <a:t>.</a:t>
            </a:r>
            <a:r>
              <a:rPr lang="es-AR" sz="1200" dirty="0" smtClean="0">
                <a:solidFill>
                  <a:schemeClr val="bg1"/>
                </a:solidFill>
                <a:effectLst/>
                <a:latin typeface="Century Gothic"/>
                <a:cs typeface="Century Gothic"/>
              </a:rPr>
              <a:t> </a:t>
            </a:r>
            <a:endParaRPr lang="es-AR" sz="1200" dirty="0" smtClean="0">
              <a:solidFill>
                <a:schemeClr val="bg1"/>
              </a:solidFill>
              <a:latin typeface="Century Gothic"/>
              <a:cs typeface="Century Gothic"/>
            </a:endParaRPr>
          </a:p>
          <a:p>
            <a:pPr algn="just">
              <a:lnSpc>
                <a:spcPct val="110000"/>
              </a:lnSpc>
            </a:pPr>
            <a:endParaRPr lang="es-AR" sz="1200" dirty="0">
              <a:solidFill>
                <a:schemeClr val="bg1"/>
              </a:solidFill>
              <a:latin typeface="Century Gothic"/>
              <a:cs typeface="Century Gothic"/>
            </a:endParaRPr>
          </a:p>
          <a:p>
            <a:pPr algn="just"/>
            <a:endParaRPr lang="es-ES" dirty="0"/>
          </a:p>
        </p:txBody>
      </p:sp>
      <p:pic>
        <p:nvPicPr>
          <p:cNvPr id="2" name="Imagen 1" descr="Captura de pantalla 2020-04-13 a la(s) 14.49.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1685"/>
            <a:ext cx="4148667" cy="2763569"/>
          </a:xfrm>
          <a:prstGeom prst="rect">
            <a:avLst/>
          </a:prstGeom>
        </p:spPr>
      </p:pic>
      <p:pic>
        <p:nvPicPr>
          <p:cNvPr id="3" name="Imagen 2" descr="Captura de pantalla 2020-04-13 a la(s) 14.50.10.png"/>
          <p:cNvPicPr>
            <a:picLocks noChangeAspect="1"/>
          </p:cNvPicPr>
          <p:nvPr/>
        </p:nvPicPr>
        <p:blipFill rotWithShape="1">
          <a:blip r:embed="rId3">
            <a:extLst>
              <a:ext uri="{28A0092B-C50C-407E-A947-70E740481C1C}">
                <a14:useLocalDpi xmlns:a14="http://schemas.microsoft.com/office/drawing/2010/main" val="0"/>
              </a:ext>
            </a:extLst>
          </a:blip>
          <a:srcRect t="12676"/>
          <a:stretch/>
        </p:blipFill>
        <p:spPr>
          <a:xfrm>
            <a:off x="0" y="-1"/>
            <a:ext cx="4148667" cy="2397851"/>
          </a:xfrm>
          <a:prstGeom prst="rect">
            <a:avLst/>
          </a:prstGeom>
        </p:spPr>
      </p:pic>
    </p:spTree>
    <p:extLst>
      <p:ext uri="{BB962C8B-B14F-4D97-AF65-F5344CB8AC3E}">
        <p14:creationId xmlns:p14="http://schemas.microsoft.com/office/powerpoint/2010/main" val="23794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96943" y="2534629"/>
            <a:ext cx="5886170" cy="2526846"/>
          </a:xfrm>
          <a:prstGeom prst="rect">
            <a:avLst/>
          </a:prstGeom>
          <a:noFill/>
        </p:spPr>
        <p:txBody>
          <a:bodyPr wrap="square" rtlCol="0">
            <a:spAutoFit/>
          </a:bodyPr>
          <a:lstStyle/>
          <a:p>
            <a:pPr algn="just">
              <a:lnSpc>
                <a:spcPct val="110000"/>
              </a:lnSpc>
            </a:pPr>
            <a:r>
              <a:rPr lang="es-AR" sz="1200" dirty="0">
                <a:solidFill>
                  <a:schemeClr val="bg1"/>
                </a:solidFill>
                <a:latin typeface="Century Gothic"/>
                <a:cs typeface="Century Gothic"/>
              </a:rPr>
              <a:t>Es importante para la </a:t>
            </a:r>
            <a:r>
              <a:rPr lang="es-AR" sz="1200" b="1" dirty="0">
                <a:solidFill>
                  <a:schemeClr val="bg1"/>
                </a:solidFill>
                <a:latin typeface="Century Gothic"/>
                <a:cs typeface="Century Gothic"/>
              </a:rPr>
              <a:t>organización de todos</a:t>
            </a:r>
            <a:r>
              <a:rPr lang="es-AR" sz="1200" dirty="0">
                <a:solidFill>
                  <a:schemeClr val="bg1"/>
                </a:solidFill>
                <a:latin typeface="Century Gothic"/>
                <a:cs typeface="Century Gothic"/>
              </a:rPr>
              <a:t> que haya horarios establecidos para las distintas actividades de la vida </a:t>
            </a:r>
            <a:r>
              <a:rPr lang="es-AR" sz="1200" dirty="0" smtClean="0">
                <a:solidFill>
                  <a:schemeClr val="bg1"/>
                </a:solidFill>
                <a:latin typeface="Century Gothic"/>
                <a:cs typeface="Century Gothic"/>
              </a:rPr>
              <a:t>diaria </a:t>
            </a:r>
            <a:r>
              <a:rPr lang="es-AR" sz="1200" dirty="0">
                <a:solidFill>
                  <a:schemeClr val="bg1"/>
                </a:solidFill>
                <a:latin typeface="Century Gothic"/>
                <a:cs typeface="Century Gothic"/>
              </a:rPr>
              <a:t>dentro de casa ya sean hábitos </a:t>
            </a:r>
            <a:r>
              <a:rPr lang="es-AR" sz="1200" dirty="0" smtClean="0">
                <a:solidFill>
                  <a:schemeClr val="bg1"/>
                </a:solidFill>
                <a:latin typeface="Century Gothic"/>
                <a:cs typeface="Century Gothic"/>
              </a:rPr>
              <a:t>de rutina </a:t>
            </a:r>
            <a:r>
              <a:rPr lang="es-AR" sz="1200" dirty="0">
                <a:solidFill>
                  <a:schemeClr val="bg1"/>
                </a:solidFill>
                <a:latin typeface="Century Gothic"/>
                <a:cs typeface="Century Gothic"/>
              </a:rPr>
              <a:t>como </a:t>
            </a:r>
            <a:r>
              <a:rPr lang="es-AR" sz="1200" dirty="0" smtClean="0">
                <a:solidFill>
                  <a:schemeClr val="bg1"/>
                </a:solidFill>
                <a:latin typeface="Century Gothic"/>
                <a:cs typeface="Century Gothic"/>
              </a:rPr>
              <a:t>horarios para </a:t>
            </a:r>
            <a:r>
              <a:rPr lang="es-AR" sz="1200" dirty="0">
                <a:solidFill>
                  <a:schemeClr val="bg1"/>
                </a:solidFill>
                <a:latin typeface="Century Gothic"/>
                <a:cs typeface="Century Gothic"/>
              </a:rPr>
              <a:t>levantarse,  cambiarse, comer, higiene personal y de la casa</a:t>
            </a:r>
            <a:r>
              <a:rPr lang="es-AR" sz="1200" dirty="0" smtClean="0">
                <a:solidFill>
                  <a:schemeClr val="bg1"/>
                </a:solidFill>
                <a:latin typeface="Century Gothic"/>
                <a:cs typeface="Century Gothic"/>
              </a:rPr>
              <a:t>, tareas escolares</a:t>
            </a:r>
            <a:r>
              <a:rPr lang="es-AR" sz="1200" dirty="0">
                <a:solidFill>
                  <a:schemeClr val="bg1"/>
                </a:solidFill>
                <a:latin typeface="Century Gothic"/>
                <a:cs typeface="Century Gothic"/>
              </a:rPr>
              <a:t>,  momentos de cooperación, </a:t>
            </a:r>
            <a:r>
              <a:rPr lang="es-AR" sz="1200" dirty="0" smtClean="0">
                <a:solidFill>
                  <a:schemeClr val="bg1"/>
                </a:solidFill>
                <a:latin typeface="Century Gothic"/>
                <a:cs typeface="Century Gothic"/>
              </a:rPr>
              <a:t>tiempos </a:t>
            </a:r>
            <a:r>
              <a:rPr lang="es-AR" sz="1200" dirty="0">
                <a:solidFill>
                  <a:schemeClr val="bg1"/>
                </a:solidFill>
                <a:latin typeface="Century Gothic"/>
                <a:cs typeface="Century Gothic"/>
              </a:rPr>
              <a:t>de ocio y de juego, </a:t>
            </a:r>
            <a:r>
              <a:rPr lang="es-AR" sz="1200" dirty="0" smtClean="0">
                <a:solidFill>
                  <a:schemeClr val="bg1"/>
                </a:solidFill>
                <a:latin typeface="Century Gothic"/>
                <a:cs typeface="Century Gothic"/>
              </a:rPr>
              <a:t>etc. Así </a:t>
            </a:r>
            <a:r>
              <a:rPr lang="es-AR" sz="1200" dirty="0">
                <a:solidFill>
                  <a:schemeClr val="bg1"/>
                </a:solidFill>
                <a:latin typeface="Century Gothic"/>
                <a:cs typeface="Century Gothic"/>
              </a:rPr>
              <a:t>como también cuidar que ambos padres puedan tener tiempo para poder estar un poco a solas, </a:t>
            </a:r>
            <a:r>
              <a:rPr lang="es-AR" sz="1200" dirty="0" smtClean="0">
                <a:solidFill>
                  <a:schemeClr val="bg1"/>
                </a:solidFill>
                <a:latin typeface="Century Gothic"/>
                <a:cs typeface="Century Gothic"/>
              </a:rPr>
              <a:t>sin </a:t>
            </a:r>
            <a:r>
              <a:rPr lang="es-AR" sz="1200" dirty="0">
                <a:solidFill>
                  <a:schemeClr val="bg1"/>
                </a:solidFill>
                <a:latin typeface="Century Gothic"/>
                <a:cs typeface="Century Gothic"/>
              </a:rPr>
              <a:t>la permanente atención de los hijos, por lo que es aconsejable acostar temprano a los chicos.</a:t>
            </a:r>
          </a:p>
          <a:p>
            <a:pPr algn="just">
              <a:lnSpc>
                <a:spcPct val="110000"/>
              </a:lnSpc>
            </a:pPr>
            <a:endParaRPr lang="es-AR" sz="1200" dirty="0" smtClean="0">
              <a:solidFill>
                <a:schemeClr val="bg1"/>
              </a:solidFill>
              <a:latin typeface="Century Gothic"/>
              <a:cs typeface="Century Gothic"/>
            </a:endParaRPr>
          </a:p>
          <a:p>
            <a:pPr algn="just">
              <a:lnSpc>
                <a:spcPct val="110000"/>
              </a:lnSpc>
            </a:pPr>
            <a:r>
              <a:rPr lang="es-AR" sz="1200" dirty="0" smtClean="0">
                <a:solidFill>
                  <a:schemeClr val="bg1"/>
                </a:solidFill>
                <a:latin typeface="Century Gothic"/>
                <a:cs typeface="Century Gothic"/>
              </a:rPr>
              <a:t>Pueden </a:t>
            </a:r>
            <a:r>
              <a:rPr lang="es-AR" sz="1200" dirty="0">
                <a:solidFill>
                  <a:schemeClr val="bg1"/>
                </a:solidFill>
                <a:latin typeface="Century Gothic"/>
                <a:cs typeface="Century Gothic"/>
              </a:rPr>
              <a:t>ser muy útiles los </a:t>
            </a:r>
            <a:r>
              <a:rPr lang="es-AR" sz="1200" b="1" dirty="0">
                <a:solidFill>
                  <a:schemeClr val="bg1"/>
                </a:solidFill>
                <a:latin typeface="Century Gothic"/>
                <a:cs typeface="Century Gothic"/>
              </a:rPr>
              <a:t>organizadores </a:t>
            </a:r>
            <a:r>
              <a:rPr lang="es-AR" sz="1200" b="1" dirty="0" smtClean="0">
                <a:solidFill>
                  <a:schemeClr val="bg1"/>
                </a:solidFill>
                <a:latin typeface="Century Gothic"/>
                <a:cs typeface="Century Gothic"/>
              </a:rPr>
              <a:t>visuales </a:t>
            </a:r>
            <a:r>
              <a:rPr lang="es-AR" sz="1200" b="1" dirty="0">
                <a:solidFill>
                  <a:schemeClr val="bg1"/>
                </a:solidFill>
                <a:latin typeface="Century Gothic"/>
                <a:cs typeface="Century Gothic"/>
              </a:rPr>
              <a:t>diarios o semanales</a:t>
            </a:r>
            <a:r>
              <a:rPr lang="es-AR" sz="1200" dirty="0">
                <a:solidFill>
                  <a:schemeClr val="bg1"/>
                </a:solidFill>
                <a:latin typeface="Century Gothic"/>
                <a:cs typeface="Century Gothic"/>
              </a:rPr>
              <a:t> (pueden ser con el dibujo de la actividad para que sea gráfico) y ayudarlos supervisando que anoten sus tareas y los tiempos de entrega.</a:t>
            </a:r>
          </a:p>
        </p:txBody>
      </p:sp>
      <p:sp>
        <p:nvSpPr>
          <p:cNvPr id="9" name="CuadroTexto 8"/>
          <p:cNvSpPr txBox="1"/>
          <p:nvPr/>
        </p:nvSpPr>
        <p:spPr>
          <a:xfrm>
            <a:off x="106354" y="20401"/>
            <a:ext cx="5491059" cy="2554545"/>
          </a:xfrm>
          <a:prstGeom prst="rect">
            <a:avLst/>
          </a:prstGeom>
          <a:noFill/>
        </p:spPr>
        <p:txBody>
          <a:bodyPr wrap="square" rtlCol="0">
            <a:spAutoFit/>
          </a:bodyPr>
          <a:lstStyle/>
          <a:p>
            <a:r>
              <a:rPr lang="es-AR" sz="4000" dirty="0">
                <a:solidFill>
                  <a:srgbClr val="20FFFF"/>
                </a:solidFill>
                <a:latin typeface="Century Gothic"/>
                <a:cs typeface="Century Gothic"/>
              </a:rPr>
              <a:t>F</a:t>
            </a:r>
            <a:r>
              <a:rPr lang="es-AR" sz="4000" dirty="0" smtClean="0">
                <a:solidFill>
                  <a:srgbClr val="20FFFF"/>
                </a:solidFill>
                <a:latin typeface="Century Gothic"/>
                <a:cs typeface="Century Gothic"/>
              </a:rPr>
              <a:t>lexibilidad y rutinas claras para cuidar del clima emocional  familiar </a:t>
            </a:r>
            <a:endParaRPr lang="es-AR" sz="4000" dirty="0">
              <a:solidFill>
                <a:srgbClr val="20FFFF"/>
              </a:solidFill>
              <a:latin typeface="Century Gothic"/>
              <a:cs typeface="Century Gothic"/>
            </a:endParaRPr>
          </a:p>
        </p:txBody>
      </p:sp>
      <p:pic>
        <p:nvPicPr>
          <p:cNvPr id="2" name="Imagen 1" descr="Captura de pantalla 2020-04-13 a la(s) 15.02.59.png"/>
          <p:cNvPicPr>
            <a:picLocks noChangeAspect="1"/>
          </p:cNvPicPr>
          <p:nvPr/>
        </p:nvPicPr>
        <p:blipFill rotWithShape="1">
          <a:blip r:embed="rId2">
            <a:extLst>
              <a:ext uri="{28A0092B-C50C-407E-A947-70E740481C1C}">
                <a14:useLocalDpi xmlns:a14="http://schemas.microsoft.com/office/drawing/2010/main" val="0"/>
              </a:ext>
            </a:extLst>
          </a:blip>
          <a:srcRect r="11846"/>
          <a:stretch/>
        </p:blipFill>
        <p:spPr>
          <a:xfrm>
            <a:off x="6105407" y="0"/>
            <a:ext cx="3038594" cy="5143500"/>
          </a:xfrm>
          <a:prstGeom prst="rect">
            <a:avLst/>
          </a:prstGeom>
        </p:spPr>
      </p:pic>
    </p:spTree>
    <p:extLst>
      <p:ext uri="{BB962C8B-B14F-4D97-AF65-F5344CB8AC3E}">
        <p14:creationId xmlns:p14="http://schemas.microsoft.com/office/powerpoint/2010/main" val="72372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Imagen 2" descr="Captura de pantalla 2020-04-13 a la(s) 15.23.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26794"/>
            <a:ext cx="4976679" cy="3134857"/>
          </a:xfrm>
          <a:prstGeom prst="rect">
            <a:avLst/>
          </a:prstGeom>
        </p:spPr>
      </p:pic>
      <p:sp>
        <p:nvSpPr>
          <p:cNvPr id="4" name="CuadroTexto 3"/>
          <p:cNvSpPr txBox="1"/>
          <p:nvPr/>
        </p:nvSpPr>
        <p:spPr>
          <a:xfrm>
            <a:off x="4223926" y="1025408"/>
            <a:ext cx="4920074" cy="3136243"/>
          </a:xfrm>
          <a:prstGeom prst="rect">
            <a:avLst/>
          </a:prstGeom>
          <a:solidFill>
            <a:srgbClr val="20FFFF"/>
          </a:solidFill>
        </p:spPr>
        <p:txBody>
          <a:bodyPr wrap="square" rtlCol="0">
            <a:spAutoFit/>
          </a:bodyPr>
          <a:lstStyle/>
          <a:p>
            <a:pPr algn="just">
              <a:lnSpc>
                <a:spcPct val="110000"/>
              </a:lnSpc>
            </a:pPr>
            <a:r>
              <a:rPr lang="es-AR" sz="1200" dirty="0">
                <a:solidFill>
                  <a:schemeClr val="tx2">
                    <a:lumMod val="75000"/>
                  </a:schemeClr>
                </a:solidFill>
                <a:latin typeface="Century Gothic"/>
                <a:cs typeface="Century Gothic"/>
              </a:rPr>
              <a:t>Las </a:t>
            </a:r>
            <a:r>
              <a:rPr lang="es-AR" sz="1200" b="1" dirty="0">
                <a:solidFill>
                  <a:schemeClr val="tx2">
                    <a:lumMod val="75000"/>
                  </a:schemeClr>
                </a:solidFill>
                <a:latin typeface="Century Gothic"/>
                <a:cs typeface="Century Gothic"/>
              </a:rPr>
              <a:t>rutinas son un organizador</a:t>
            </a:r>
            <a:r>
              <a:rPr lang="es-AR" sz="1200" dirty="0">
                <a:solidFill>
                  <a:schemeClr val="tx2">
                    <a:lumMod val="75000"/>
                  </a:schemeClr>
                </a:solidFill>
                <a:latin typeface="Century Gothic"/>
                <a:cs typeface="Century Gothic"/>
              </a:rPr>
              <a:t> importantísimo para la salud mental de las personas.</a:t>
            </a:r>
          </a:p>
          <a:p>
            <a:pPr algn="just">
              <a:lnSpc>
                <a:spcPct val="110000"/>
              </a:lnSpc>
            </a:pPr>
            <a:r>
              <a:rPr lang="es-AR" sz="1200" dirty="0">
                <a:solidFill>
                  <a:schemeClr val="tx2">
                    <a:lumMod val="75000"/>
                  </a:schemeClr>
                </a:solidFill>
                <a:latin typeface="Century Gothic"/>
                <a:cs typeface="Century Gothic"/>
              </a:rPr>
              <a:t>  </a:t>
            </a:r>
            <a:endParaRPr lang="es-AR" sz="1200" dirty="0" smtClean="0">
              <a:solidFill>
                <a:schemeClr val="tx2">
                  <a:lumMod val="75000"/>
                </a:schemeClr>
              </a:solidFill>
              <a:latin typeface="Century Gothic"/>
              <a:cs typeface="Century Gothic"/>
            </a:endParaRPr>
          </a:p>
          <a:p>
            <a:pPr algn="just">
              <a:lnSpc>
                <a:spcPct val="110000"/>
              </a:lnSpc>
            </a:pPr>
            <a:r>
              <a:rPr lang="es-AR" sz="1200" dirty="0" smtClean="0">
                <a:solidFill>
                  <a:schemeClr val="tx2">
                    <a:lumMod val="75000"/>
                  </a:schemeClr>
                </a:solidFill>
                <a:latin typeface="Century Gothic"/>
                <a:cs typeface="Century Gothic"/>
              </a:rPr>
              <a:t>En </a:t>
            </a:r>
            <a:r>
              <a:rPr lang="es-AR" sz="1200" dirty="0">
                <a:solidFill>
                  <a:schemeClr val="tx2">
                    <a:lumMod val="75000"/>
                  </a:schemeClr>
                </a:solidFill>
                <a:latin typeface="Century Gothic"/>
                <a:cs typeface="Century Gothic"/>
              </a:rPr>
              <a:t>éste momento que estamos intentando </a:t>
            </a:r>
            <a:r>
              <a:rPr lang="es-AR" sz="1200" b="1" dirty="0">
                <a:solidFill>
                  <a:schemeClr val="tx2">
                    <a:lumMod val="75000"/>
                  </a:schemeClr>
                </a:solidFill>
                <a:latin typeface="Century Gothic"/>
                <a:cs typeface="Century Gothic"/>
              </a:rPr>
              <a:t>procesa</a:t>
            </a:r>
            <a:r>
              <a:rPr lang="es-AR" sz="1200" dirty="0">
                <a:solidFill>
                  <a:schemeClr val="tx2">
                    <a:lumMod val="75000"/>
                  </a:schemeClr>
                </a:solidFill>
                <a:latin typeface="Century Gothic"/>
                <a:cs typeface="Century Gothic"/>
              </a:rPr>
              <a:t>r todo lo que está sucediendo a nuestro alrededor</a:t>
            </a:r>
            <a:r>
              <a:rPr lang="es-AR" sz="1200" dirty="0" smtClean="0">
                <a:solidFill>
                  <a:schemeClr val="tx2">
                    <a:lumMod val="75000"/>
                  </a:schemeClr>
                </a:solidFill>
                <a:latin typeface="Century Gothic"/>
                <a:cs typeface="Century Gothic"/>
              </a:rPr>
              <a:t>, es </a:t>
            </a:r>
            <a:r>
              <a:rPr lang="es-AR" sz="1200" dirty="0">
                <a:solidFill>
                  <a:schemeClr val="tx2">
                    <a:lumMod val="75000"/>
                  </a:schemeClr>
                </a:solidFill>
                <a:latin typeface="Century Gothic"/>
                <a:cs typeface="Century Gothic"/>
              </a:rPr>
              <a:t>fundamental para nuestro </a:t>
            </a:r>
            <a:r>
              <a:rPr lang="es-AR" sz="1200" b="1" dirty="0">
                <a:solidFill>
                  <a:schemeClr val="tx2">
                    <a:lumMod val="75000"/>
                  </a:schemeClr>
                </a:solidFill>
                <a:latin typeface="Century Gothic"/>
                <a:cs typeface="Century Gothic"/>
              </a:rPr>
              <a:t>bienestar emocional</a:t>
            </a:r>
            <a:r>
              <a:rPr lang="es-AR" sz="1200" dirty="0">
                <a:solidFill>
                  <a:schemeClr val="tx2">
                    <a:lumMod val="75000"/>
                  </a:schemeClr>
                </a:solidFill>
                <a:latin typeface="Century Gothic"/>
                <a:cs typeface="Century Gothic"/>
              </a:rPr>
              <a:t>.</a:t>
            </a:r>
          </a:p>
          <a:p>
            <a:pPr algn="just">
              <a:lnSpc>
                <a:spcPct val="110000"/>
              </a:lnSpc>
            </a:pPr>
            <a:r>
              <a:rPr lang="es-AR" sz="1200" dirty="0">
                <a:solidFill>
                  <a:schemeClr val="tx2">
                    <a:lumMod val="75000"/>
                  </a:schemeClr>
                </a:solidFill>
                <a:latin typeface="Century Gothic"/>
                <a:cs typeface="Century Gothic"/>
              </a:rPr>
              <a:t>  </a:t>
            </a:r>
            <a:endParaRPr lang="es-AR" sz="1200" dirty="0" smtClean="0">
              <a:solidFill>
                <a:schemeClr val="tx2">
                  <a:lumMod val="75000"/>
                </a:schemeClr>
              </a:solidFill>
              <a:latin typeface="Century Gothic"/>
              <a:cs typeface="Century Gothic"/>
            </a:endParaRPr>
          </a:p>
          <a:p>
            <a:pPr algn="just">
              <a:lnSpc>
                <a:spcPct val="110000"/>
              </a:lnSpc>
            </a:pPr>
            <a:r>
              <a:rPr lang="es-AR" sz="1200" dirty="0" smtClean="0">
                <a:solidFill>
                  <a:schemeClr val="tx2">
                    <a:lumMod val="75000"/>
                  </a:schemeClr>
                </a:solidFill>
                <a:latin typeface="Century Gothic"/>
                <a:cs typeface="Century Gothic"/>
              </a:rPr>
              <a:t>Al </a:t>
            </a:r>
            <a:r>
              <a:rPr lang="es-AR" sz="1200" dirty="0">
                <a:solidFill>
                  <a:schemeClr val="tx2">
                    <a:lumMod val="75000"/>
                  </a:schemeClr>
                </a:solidFill>
                <a:latin typeface="Century Gothic"/>
                <a:cs typeface="Century Gothic"/>
              </a:rPr>
              <a:t>mismo tiempo, </a:t>
            </a:r>
            <a:r>
              <a:rPr lang="es-AR" sz="1200" b="1" dirty="0">
                <a:solidFill>
                  <a:schemeClr val="tx2">
                    <a:lumMod val="75000"/>
                  </a:schemeClr>
                </a:solidFill>
                <a:latin typeface="Century Gothic"/>
                <a:cs typeface="Century Gothic"/>
              </a:rPr>
              <a:t>ser flexibles</a:t>
            </a:r>
            <a:r>
              <a:rPr lang="es-AR" sz="1200" dirty="0" smtClean="0">
                <a:solidFill>
                  <a:schemeClr val="tx2">
                    <a:lumMod val="75000"/>
                  </a:schemeClr>
                </a:solidFill>
                <a:latin typeface="Century Gothic"/>
                <a:cs typeface="Century Gothic"/>
              </a:rPr>
              <a:t>; pareciera </a:t>
            </a:r>
            <a:r>
              <a:rPr lang="es-AR" sz="1200" dirty="0">
                <a:solidFill>
                  <a:schemeClr val="tx2">
                    <a:lumMod val="75000"/>
                  </a:schemeClr>
                </a:solidFill>
                <a:latin typeface="Century Gothic"/>
                <a:cs typeface="Century Gothic"/>
              </a:rPr>
              <a:t>paradójico con lo anterior pero se complementa.</a:t>
            </a:r>
          </a:p>
          <a:p>
            <a:pPr algn="just">
              <a:lnSpc>
                <a:spcPct val="110000"/>
              </a:lnSpc>
            </a:pPr>
            <a:r>
              <a:rPr lang="es-AR" sz="1200" dirty="0">
                <a:solidFill>
                  <a:schemeClr val="tx2">
                    <a:lumMod val="75000"/>
                  </a:schemeClr>
                </a:solidFill>
                <a:latin typeface="Century Gothic"/>
                <a:cs typeface="Century Gothic"/>
              </a:rPr>
              <a:t> </a:t>
            </a:r>
            <a:endParaRPr lang="es-AR" sz="1200" dirty="0" smtClean="0">
              <a:solidFill>
                <a:schemeClr val="tx2">
                  <a:lumMod val="75000"/>
                </a:schemeClr>
              </a:solidFill>
              <a:latin typeface="Century Gothic"/>
              <a:cs typeface="Century Gothic"/>
            </a:endParaRPr>
          </a:p>
          <a:p>
            <a:pPr algn="just">
              <a:lnSpc>
                <a:spcPct val="110000"/>
              </a:lnSpc>
            </a:pPr>
            <a:r>
              <a:rPr lang="es-AR" sz="1200" dirty="0" smtClean="0">
                <a:solidFill>
                  <a:schemeClr val="tx2">
                    <a:lumMod val="75000"/>
                  </a:schemeClr>
                </a:solidFill>
                <a:latin typeface="Century Gothic"/>
                <a:cs typeface="Century Gothic"/>
              </a:rPr>
              <a:t>Es </a:t>
            </a:r>
            <a:r>
              <a:rPr lang="es-AR" sz="1200" dirty="0">
                <a:solidFill>
                  <a:schemeClr val="tx2">
                    <a:lumMod val="75000"/>
                  </a:schemeClr>
                </a:solidFill>
                <a:latin typeface="Century Gothic"/>
                <a:cs typeface="Century Gothic"/>
              </a:rPr>
              <a:t>momento de ser </a:t>
            </a:r>
            <a:r>
              <a:rPr lang="es-AR" sz="1200" b="1" dirty="0">
                <a:solidFill>
                  <a:schemeClr val="tx2">
                    <a:lumMod val="75000"/>
                  </a:schemeClr>
                </a:solidFill>
                <a:latin typeface="Century Gothic"/>
                <a:cs typeface="Century Gothic"/>
              </a:rPr>
              <a:t>más tolerantes</a:t>
            </a:r>
            <a:r>
              <a:rPr lang="es-AR" sz="1200" dirty="0">
                <a:solidFill>
                  <a:schemeClr val="tx2">
                    <a:lumMod val="75000"/>
                  </a:schemeClr>
                </a:solidFill>
                <a:latin typeface="Century Gothic"/>
                <a:cs typeface="Century Gothic"/>
              </a:rPr>
              <a:t> y de </a:t>
            </a:r>
            <a:r>
              <a:rPr lang="es-AR" sz="1200" b="1" dirty="0">
                <a:solidFill>
                  <a:schemeClr val="tx2">
                    <a:lumMod val="75000"/>
                  </a:schemeClr>
                </a:solidFill>
                <a:latin typeface="Century Gothic"/>
                <a:cs typeface="Century Gothic"/>
              </a:rPr>
              <a:t>ser más pacientes</a:t>
            </a:r>
            <a:r>
              <a:rPr lang="es-AR" sz="1200" dirty="0">
                <a:solidFill>
                  <a:schemeClr val="tx2">
                    <a:lumMod val="75000"/>
                  </a:schemeClr>
                </a:solidFill>
                <a:latin typeface="Century Gothic"/>
                <a:cs typeface="Century Gothic"/>
              </a:rPr>
              <a:t>,  como dice el dicho “</a:t>
            </a:r>
            <a:r>
              <a:rPr lang="es-AR" sz="1200" b="1" dirty="0">
                <a:solidFill>
                  <a:schemeClr val="tx2">
                    <a:lumMod val="75000"/>
                  </a:schemeClr>
                </a:solidFill>
                <a:latin typeface="Century Gothic"/>
                <a:cs typeface="Century Gothic"/>
              </a:rPr>
              <a:t>elegir las batallas</a:t>
            </a:r>
            <a:r>
              <a:rPr lang="es-AR" sz="1200" dirty="0">
                <a:solidFill>
                  <a:schemeClr val="tx2">
                    <a:lumMod val="75000"/>
                  </a:schemeClr>
                </a:solidFill>
                <a:latin typeface="Century Gothic"/>
                <a:cs typeface="Century Gothic"/>
              </a:rPr>
              <a:t>”, dejar pasar algunas situaciones que no son relevantes, </a:t>
            </a:r>
            <a:r>
              <a:rPr lang="es-AR" sz="1200" dirty="0" smtClean="0">
                <a:solidFill>
                  <a:schemeClr val="tx2">
                    <a:lumMod val="75000"/>
                  </a:schemeClr>
                </a:solidFill>
                <a:latin typeface="Century Gothic"/>
                <a:cs typeface="Century Gothic"/>
              </a:rPr>
              <a:t>y </a:t>
            </a:r>
            <a:r>
              <a:rPr lang="es-AR" sz="1200" dirty="0">
                <a:solidFill>
                  <a:schemeClr val="tx2">
                    <a:lumMod val="75000"/>
                  </a:schemeClr>
                </a:solidFill>
                <a:latin typeface="Century Gothic"/>
                <a:cs typeface="Century Gothic"/>
              </a:rPr>
              <a:t>sobre todo comprender que todos sentimos una </a:t>
            </a:r>
            <a:r>
              <a:rPr lang="es-AR" sz="1200" b="1" dirty="0">
                <a:solidFill>
                  <a:schemeClr val="tx2">
                    <a:lumMod val="75000"/>
                  </a:schemeClr>
                </a:solidFill>
                <a:latin typeface="Century Gothic"/>
                <a:cs typeface="Century Gothic"/>
              </a:rPr>
              <a:t>gran exigencia tanto mental como física</a:t>
            </a:r>
            <a:r>
              <a:rPr lang="es-AR" sz="1200" dirty="0">
                <a:solidFill>
                  <a:schemeClr val="tx2">
                    <a:lumMod val="75000"/>
                  </a:schemeClr>
                </a:solidFill>
                <a:latin typeface="Century Gothic"/>
                <a:cs typeface="Century Gothic"/>
              </a:rPr>
              <a:t> en ésta </a:t>
            </a:r>
            <a:r>
              <a:rPr lang="es-AR" sz="1200" b="1" dirty="0" smtClean="0">
                <a:solidFill>
                  <a:schemeClr val="tx2">
                    <a:lumMod val="75000"/>
                  </a:schemeClr>
                </a:solidFill>
                <a:latin typeface="Century Gothic"/>
                <a:cs typeface="Century Gothic"/>
              </a:rPr>
              <a:t>adaptación</a:t>
            </a:r>
            <a:r>
              <a:rPr lang="es-AR" sz="1200" dirty="0">
                <a:solidFill>
                  <a:schemeClr val="tx2">
                    <a:lumMod val="75000"/>
                  </a:schemeClr>
                </a:solidFill>
                <a:latin typeface="Century Gothic"/>
                <a:cs typeface="Century Gothic"/>
              </a:rPr>
              <a:t> </a:t>
            </a:r>
            <a:r>
              <a:rPr lang="es-AR" sz="1200" dirty="0" smtClean="0">
                <a:solidFill>
                  <a:schemeClr val="tx2">
                    <a:lumMod val="75000"/>
                  </a:schemeClr>
                </a:solidFill>
                <a:latin typeface="Century Gothic"/>
                <a:cs typeface="Century Gothic"/>
              </a:rPr>
              <a:t>al nuevo contexto.</a:t>
            </a:r>
            <a:endParaRPr lang="es-AR" sz="1200" dirty="0">
              <a:solidFill>
                <a:schemeClr val="tx2">
                  <a:lumMod val="75000"/>
                </a:schemeClr>
              </a:solidFill>
              <a:latin typeface="Century Gothic"/>
              <a:cs typeface="Century Gothic"/>
            </a:endParaRPr>
          </a:p>
        </p:txBody>
      </p:sp>
    </p:spTree>
    <p:extLst>
      <p:ext uri="{BB962C8B-B14F-4D97-AF65-F5344CB8AC3E}">
        <p14:creationId xmlns:p14="http://schemas.microsoft.com/office/powerpoint/2010/main" val="421940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454423" y="2292795"/>
            <a:ext cx="8228614" cy="2323713"/>
          </a:xfrm>
          <a:prstGeom prst="rect">
            <a:avLst/>
          </a:prstGeom>
          <a:noFill/>
        </p:spPr>
        <p:txBody>
          <a:bodyPr wrap="square" rtlCol="0">
            <a:spAutoFit/>
          </a:bodyPr>
          <a:lstStyle/>
          <a:p>
            <a:pPr algn="just">
              <a:lnSpc>
                <a:spcPct val="110000"/>
              </a:lnSpc>
            </a:pPr>
            <a:r>
              <a:rPr lang="es-AR" sz="1200" dirty="0" smtClean="0"/>
              <a:t> </a:t>
            </a:r>
            <a:r>
              <a:rPr lang="es-AR" sz="1200" dirty="0" smtClean="0">
                <a:solidFill>
                  <a:schemeClr val="bg1"/>
                </a:solidFill>
                <a:latin typeface="Century Gothic"/>
                <a:cs typeface="Century Gothic"/>
              </a:rPr>
              <a:t>Para  </a:t>
            </a:r>
            <a:r>
              <a:rPr lang="es-AR" sz="1200" dirty="0">
                <a:solidFill>
                  <a:schemeClr val="bg1"/>
                </a:solidFill>
                <a:latin typeface="Century Gothic"/>
                <a:cs typeface="Century Gothic"/>
              </a:rPr>
              <a:t>conectarnos  con nosotros mismos   tanto  adultos como niños con nuestras propias necesidades, emociones , sentimientos  y poder canalizarlas, ya sea con un buen diálogo con la pareja, un amigo, familiar, y porque no permitirnos algún tipo de expresión artística,  momento de meditación, descarga con alguna actividad física. </a:t>
            </a:r>
            <a:endParaRPr lang="es-AR" sz="1200" dirty="0" smtClean="0">
              <a:solidFill>
                <a:schemeClr val="bg1"/>
              </a:solidFill>
              <a:latin typeface="Century Gothic"/>
              <a:cs typeface="Century Gothic"/>
            </a:endParaRPr>
          </a:p>
          <a:p>
            <a:pPr algn="just">
              <a:lnSpc>
                <a:spcPct val="110000"/>
              </a:lnSpc>
            </a:pPr>
            <a:endParaRPr lang="es-AR" sz="1200" dirty="0" smtClean="0">
              <a:solidFill>
                <a:srgbClr val="FFFFFF"/>
              </a:solidFill>
              <a:latin typeface="Century Gothic"/>
              <a:cs typeface="Century Gothic"/>
            </a:endParaRPr>
          </a:p>
          <a:p>
            <a:pPr algn="just">
              <a:lnSpc>
                <a:spcPct val="110000"/>
              </a:lnSpc>
            </a:pPr>
            <a:r>
              <a:rPr lang="es-AR" sz="1200" dirty="0" smtClean="0">
                <a:solidFill>
                  <a:srgbClr val="FFFFFF"/>
                </a:solidFill>
                <a:latin typeface="Century Gothic"/>
                <a:cs typeface="Century Gothic"/>
              </a:rPr>
              <a:t>Para  </a:t>
            </a:r>
            <a:r>
              <a:rPr lang="es-AR" sz="1200" dirty="0">
                <a:solidFill>
                  <a:srgbClr val="FFFFFF"/>
                </a:solidFill>
                <a:latin typeface="Century Gothic"/>
                <a:cs typeface="Century Gothic"/>
              </a:rPr>
              <a:t>la escucha de lo que les </a:t>
            </a:r>
            <a:r>
              <a:rPr lang="es-AR" sz="1200" dirty="0" smtClean="0">
                <a:solidFill>
                  <a:srgbClr val="FFFFFF"/>
                </a:solidFill>
                <a:latin typeface="Century Gothic"/>
                <a:cs typeface="Century Gothic"/>
              </a:rPr>
              <a:t>sucede</a:t>
            </a:r>
            <a:r>
              <a:rPr lang="es-AR" sz="1200" dirty="0">
                <a:solidFill>
                  <a:srgbClr val="FFFFFF"/>
                </a:solidFill>
                <a:latin typeface="Century Gothic"/>
                <a:cs typeface="Century Gothic"/>
              </a:rPr>
              <a:t> </a:t>
            </a:r>
            <a:r>
              <a:rPr lang="es-AR" sz="1200" dirty="0" smtClean="0">
                <a:solidFill>
                  <a:srgbClr val="FFFFFF"/>
                </a:solidFill>
                <a:latin typeface="Century Gothic"/>
                <a:cs typeface="Century Gothic"/>
              </a:rPr>
              <a:t>y sienten </a:t>
            </a:r>
            <a:r>
              <a:rPr lang="es-AR" sz="1200" dirty="0" smtClean="0">
                <a:solidFill>
                  <a:srgbClr val="FFFFFF"/>
                </a:solidFill>
                <a:latin typeface="Century Gothic"/>
                <a:cs typeface="Century Gothic"/>
              </a:rPr>
              <a:t>nuestros hijos</a:t>
            </a:r>
            <a:r>
              <a:rPr lang="mr-IN" sz="1200" dirty="0" smtClean="0">
                <a:solidFill>
                  <a:srgbClr val="FFFFFF"/>
                </a:solidFill>
                <a:latin typeface="Century Gothic"/>
                <a:cs typeface="Century Gothic"/>
              </a:rPr>
              <a:t>…</a:t>
            </a:r>
            <a:r>
              <a:rPr lang="es-ES_tradnl" sz="1200" dirty="0" smtClean="0">
                <a:solidFill>
                  <a:srgbClr val="FFFFFF"/>
                </a:solidFill>
                <a:latin typeface="Century Gothic"/>
                <a:cs typeface="Century Gothic"/>
              </a:rPr>
              <a:t> Poder </a:t>
            </a:r>
            <a:r>
              <a:rPr lang="es-AR" sz="1200" dirty="0" smtClean="0">
                <a:solidFill>
                  <a:srgbClr val="FFFFFF"/>
                </a:solidFill>
                <a:latin typeface="Century Gothic"/>
                <a:cs typeface="Century Gothic"/>
              </a:rPr>
              <a:t>contenerlos  </a:t>
            </a:r>
            <a:r>
              <a:rPr lang="es-AR" sz="1200" dirty="0">
                <a:solidFill>
                  <a:srgbClr val="FFFFFF"/>
                </a:solidFill>
                <a:latin typeface="Century Gothic"/>
                <a:cs typeface="Century Gothic"/>
              </a:rPr>
              <a:t>ya que nosotros como padres tenemos los recursos para poder hacerlo,  si podemos conectar verdaderamente con ellos, tratando de comprenderlos y habilitar sus sentimientos ,brindándoles la</a:t>
            </a:r>
            <a:r>
              <a:rPr lang="es-AR" sz="1200" b="1" dirty="0">
                <a:solidFill>
                  <a:srgbClr val="FFFFFF"/>
                </a:solidFill>
                <a:latin typeface="Century Gothic"/>
                <a:cs typeface="Century Gothic"/>
              </a:rPr>
              <a:t> seguridad</a:t>
            </a:r>
            <a:r>
              <a:rPr lang="es-AR" sz="1200" dirty="0">
                <a:solidFill>
                  <a:srgbClr val="FFFFFF"/>
                </a:solidFill>
                <a:latin typeface="Century Gothic"/>
                <a:cs typeface="Century Gothic"/>
              </a:rPr>
              <a:t> que ellos necesitan. El </a:t>
            </a:r>
            <a:r>
              <a:rPr lang="es-AR" sz="1200" b="1" dirty="0">
                <a:solidFill>
                  <a:srgbClr val="FFFFFF"/>
                </a:solidFill>
                <a:latin typeface="Century Gothic"/>
                <a:cs typeface="Century Gothic"/>
              </a:rPr>
              <a:t>sentimiento de</a:t>
            </a:r>
            <a:r>
              <a:rPr lang="es-AR" sz="1200" dirty="0">
                <a:solidFill>
                  <a:srgbClr val="FFFFFF"/>
                </a:solidFill>
                <a:latin typeface="Century Gothic"/>
                <a:cs typeface="Century Gothic"/>
              </a:rPr>
              <a:t> </a:t>
            </a:r>
            <a:r>
              <a:rPr lang="es-AR" sz="1200" b="1" dirty="0">
                <a:solidFill>
                  <a:srgbClr val="FFFFFF"/>
                </a:solidFill>
                <a:latin typeface="Century Gothic"/>
                <a:cs typeface="Century Gothic"/>
              </a:rPr>
              <a:t>pertenencia</a:t>
            </a:r>
            <a:r>
              <a:rPr lang="es-AR" sz="1200" dirty="0">
                <a:solidFill>
                  <a:srgbClr val="FFFFFF"/>
                </a:solidFill>
                <a:latin typeface="Century Gothic"/>
                <a:cs typeface="Century Gothic"/>
              </a:rPr>
              <a:t> a una familia, da sensación de seguridad y </a:t>
            </a:r>
            <a:r>
              <a:rPr lang="es-AR" sz="1200" dirty="0" smtClean="0">
                <a:solidFill>
                  <a:srgbClr val="FFFFFF"/>
                </a:solidFill>
                <a:latin typeface="Century Gothic"/>
                <a:cs typeface="Century Gothic"/>
              </a:rPr>
              <a:t>¨</a:t>
            </a:r>
            <a:r>
              <a:rPr lang="es-AR" sz="1200" dirty="0" smtClean="0">
                <a:solidFill>
                  <a:srgbClr val="FFFFFF"/>
                </a:solidFill>
                <a:latin typeface="Century Gothic"/>
                <a:cs typeface="Century Gothic"/>
              </a:rPr>
              <a:t>de </a:t>
            </a:r>
            <a:r>
              <a:rPr lang="es-AR" sz="1200" dirty="0">
                <a:solidFill>
                  <a:srgbClr val="FFFFFF"/>
                </a:solidFill>
                <a:latin typeface="Century Gothic"/>
                <a:cs typeface="Century Gothic"/>
              </a:rPr>
              <a:t>ser digno de SER quien </a:t>
            </a:r>
            <a:r>
              <a:rPr lang="es-AR" sz="1200" dirty="0" smtClean="0">
                <a:solidFill>
                  <a:srgbClr val="FFFFFF"/>
                </a:solidFill>
                <a:latin typeface="Century Gothic"/>
                <a:cs typeface="Century Gothic"/>
              </a:rPr>
              <a:t>soy</a:t>
            </a:r>
            <a:r>
              <a:rPr lang="es-AR" sz="1200" dirty="0" smtClean="0">
                <a:solidFill>
                  <a:srgbClr val="FFFFFF"/>
                </a:solidFill>
                <a:latin typeface="Century Gothic"/>
                <a:cs typeface="Century Gothic"/>
              </a:rPr>
              <a:t>¨ y</a:t>
            </a:r>
            <a:r>
              <a:rPr lang="es-AR" sz="1200" dirty="0" smtClean="0">
                <a:solidFill>
                  <a:srgbClr val="FFFFFF"/>
                </a:solidFill>
                <a:latin typeface="Century Gothic"/>
                <a:cs typeface="Century Gothic"/>
              </a:rPr>
              <a:t> </a:t>
            </a:r>
            <a:r>
              <a:rPr lang="es-AR" sz="1200" dirty="0">
                <a:solidFill>
                  <a:srgbClr val="FFFFFF"/>
                </a:solidFill>
                <a:latin typeface="Century Gothic"/>
                <a:cs typeface="Century Gothic"/>
              </a:rPr>
              <a:t>siento que ocupo un lugar importante dentro de </a:t>
            </a:r>
            <a:r>
              <a:rPr lang="es-AR" sz="1200" dirty="0" smtClean="0">
                <a:solidFill>
                  <a:srgbClr val="FFFFFF"/>
                </a:solidFill>
                <a:latin typeface="Century Gothic"/>
                <a:cs typeface="Century Gothic"/>
              </a:rPr>
              <a:t>la misma.  </a:t>
            </a:r>
            <a:r>
              <a:rPr lang="es-AR" sz="1200" dirty="0">
                <a:solidFill>
                  <a:srgbClr val="FFFFFF"/>
                </a:solidFill>
                <a:latin typeface="Century Gothic"/>
                <a:cs typeface="Century Gothic"/>
              </a:rPr>
              <a:t>No necesariamente </a:t>
            </a:r>
            <a:r>
              <a:rPr lang="es-AR" sz="1200" dirty="0">
                <a:solidFill>
                  <a:srgbClr val="FFFFFF"/>
                </a:solidFill>
                <a:latin typeface="Century Gothic"/>
                <a:cs typeface="Century Gothic"/>
              </a:rPr>
              <a:t> </a:t>
            </a:r>
            <a:r>
              <a:rPr lang="es-AR" sz="1200" dirty="0" smtClean="0">
                <a:solidFill>
                  <a:srgbClr val="FFFFFF"/>
                </a:solidFill>
                <a:latin typeface="Century Gothic"/>
                <a:cs typeface="Century Gothic"/>
              </a:rPr>
              <a:t>por  ser familia, eso implica que me siento parte</a:t>
            </a:r>
            <a:r>
              <a:rPr lang="mr-IN" sz="1200" dirty="0" smtClean="0">
                <a:solidFill>
                  <a:srgbClr val="FFFFFF"/>
                </a:solidFill>
                <a:latin typeface="Century Gothic"/>
                <a:cs typeface="Century Gothic"/>
              </a:rPr>
              <a:t>…</a:t>
            </a:r>
            <a:endParaRPr lang="es-AR" sz="1200" dirty="0">
              <a:solidFill>
                <a:srgbClr val="FFFFFF"/>
              </a:solidFill>
              <a:latin typeface="Century Gothic"/>
              <a:cs typeface="Century Gothic"/>
            </a:endParaRPr>
          </a:p>
        </p:txBody>
      </p:sp>
      <p:sp>
        <p:nvSpPr>
          <p:cNvPr id="9" name="CuadroTexto 8"/>
          <p:cNvSpPr txBox="1"/>
          <p:nvPr/>
        </p:nvSpPr>
        <p:spPr>
          <a:xfrm>
            <a:off x="454423" y="317872"/>
            <a:ext cx="5914390" cy="1938992"/>
          </a:xfrm>
          <a:prstGeom prst="rect">
            <a:avLst/>
          </a:prstGeom>
          <a:noFill/>
        </p:spPr>
        <p:txBody>
          <a:bodyPr wrap="square" rtlCol="0">
            <a:spAutoFit/>
          </a:bodyPr>
          <a:lstStyle/>
          <a:p>
            <a:r>
              <a:rPr lang="es-AR" sz="4000" dirty="0">
                <a:solidFill>
                  <a:srgbClr val="20FFFF"/>
                </a:solidFill>
                <a:latin typeface="Century Gothic"/>
                <a:cs typeface="Century Gothic"/>
              </a:rPr>
              <a:t>B</a:t>
            </a:r>
            <a:r>
              <a:rPr lang="es-AR" sz="4000" dirty="0" smtClean="0">
                <a:solidFill>
                  <a:srgbClr val="20FFFF"/>
                </a:solidFill>
                <a:latin typeface="Century Gothic"/>
                <a:cs typeface="Century Gothic"/>
              </a:rPr>
              <a:t>rindar tiempo y espacio  para una buena comunicación</a:t>
            </a:r>
            <a:r>
              <a:rPr lang="es-AR" sz="4000" dirty="0" smtClean="0">
                <a:solidFill>
                  <a:srgbClr val="20FFFF"/>
                </a:solidFill>
                <a:effectLst/>
                <a:latin typeface="Century Gothic"/>
                <a:cs typeface="Century Gothic"/>
              </a:rPr>
              <a:t> </a:t>
            </a:r>
            <a:endParaRPr lang="es-ES" sz="4000" dirty="0">
              <a:solidFill>
                <a:srgbClr val="20FFFF"/>
              </a:solidFill>
              <a:latin typeface="Century Gothic"/>
              <a:cs typeface="Century Gothic"/>
            </a:endParaRPr>
          </a:p>
        </p:txBody>
      </p:sp>
    </p:spTree>
    <p:extLst>
      <p:ext uri="{BB962C8B-B14F-4D97-AF65-F5344CB8AC3E}">
        <p14:creationId xmlns:p14="http://schemas.microsoft.com/office/powerpoint/2010/main" val="299925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CuadroTexto 3"/>
          <p:cNvSpPr txBox="1"/>
          <p:nvPr/>
        </p:nvSpPr>
        <p:spPr>
          <a:xfrm>
            <a:off x="470371" y="499910"/>
            <a:ext cx="8222074" cy="5041380"/>
          </a:xfrm>
          <a:prstGeom prst="rect">
            <a:avLst/>
          </a:prstGeom>
          <a:noFill/>
        </p:spPr>
        <p:txBody>
          <a:bodyPr wrap="square" rtlCol="0">
            <a:spAutoFit/>
          </a:bodyPr>
          <a:lstStyle/>
          <a:p>
            <a:pPr algn="just">
              <a:lnSpc>
                <a:spcPct val="110000"/>
              </a:lnSpc>
            </a:pPr>
            <a:r>
              <a:rPr lang="es-AR" sz="1200" b="1" dirty="0">
                <a:solidFill>
                  <a:srgbClr val="FFFFFF"/>
                </a:solidFill>
                <a:latin typeface="Century Gothic"/>
                <a:cs typeface="Century Gothic"/>
              </a:rPr>
              <a:t>Cuidar</a:t>
            </a:r>
            <a:r>
              <a:rPr lang="es-AR" sz="1200" dirty="0">
                <a:solidFill>
                  <a:srgbClr val="FFFFFF"/>
                </a:solidFill>
                <a:latin typeface="Century Gothic"/>
                <a:cs typeface="Century Gothic"/>
              </a:rPr>
              <a:t> como nos hablamos entre nosotros “ los padres”, y a nuestros hijos es fundamental.   Estar atentos al </a:t>
            </a:r>
            <a:r>
              <a:rPr lang="es-AR" sz="1200" b="1" dirty="0">
                <a:solidFill>
                  <a:srgbClr val="FFFFFF"/>
                </a:solidFill>
                <a:latin typeface="Century Gothic"/>
                <a:cs typeface="Century Gothic"/>
              </a:rPr>
              <a:t>tipo de COMUNICACIÓN</a:t>
            </a:r>
            <a:r>
              <a:rPr lang="es-AR" sz="1200" dirty="0">
                <a:solidFill>
                  <a:srgbClr val="FFFFFF"/>
                </a:solidFill>
                <a:latin typeface="Century Gothic"/>
                <a:cs typeface="Century Gothic"/>
              </a:rPr>
              <a:t>  que  tenemos, </a:t>
            </a:r>
            <a:r>
              <a:rPr lang="es-AR" sz="1200" b="1" dirty="0">
                <a:solidFill>
                  <a:srgbClr val="FFFFFF"/>
                </a:solidFill>
                <a:latin typeface="Century Gothic"/>
                <a:cs typeface="Century Gothic"/>
              </a:rPr>
              <a:t>somos su modelo de </a:t>
            </a:r>
            <a:r>
              <a:rPr lang="es-AR" sz="1200" b="1" dirty="0" smtClean="0">
                <a:solidFill>
                  <a:srgbClr val="FFFFFF"/>
                </a:solidFill>
                <a:latin typeface="Century Gothic"/>
                <a:cs typeface="Century Gothic"/>
              </a:rPr>
              <a:t>comunicación</a:t>
            </a:r>
            <a:r>
              <a:rPr lang="es-AR" sz="1200" dirty="0" smtClean="0">
                <a:solidFill>
                  <a:srgbClr val="FFFFFF"/>
                </a:solidFill>
                <a:latin typeface="Century Gothic"/>
                <a:cs typeface="Century Gothic"/>
              </a:rPr>
              <a:t>. </a:t>
            </a:r>
            <a:endParaRPr lang="es-AR" sz="1200" dirty="0">
              <a:solidFill>
                <a:srgbClr val="FFFFFF"/>
              </a:solidFill>
              <a:latin typeface="Century Gothic"/>
              <a:cs typeface="Century Gothic"/>
            </a:endParaRPr>
          </a:p>
          <a:p>
            <a:pPr algn="just">
              <a:lnSpc>
                <a:spcPct val="110000"/>
              </a:lnSpc>
            </a:pPr>
            <a:r>
              <a:rPr lang="es-AR" sz="1200" dirty="0" smtClean="0">
                <a:solidFill>
                  <a:srgbClr val="FFFFFF"/>
                </a:solidFill>
                <a:latin typeface="Century Gothic"/>
                <a:cs typeface="Century Gothic"/>
              </a:rPr>
              <a:t>Existen </a:t>
            </a:r>
            <a:r>
              <a:rPr lang="es-AR" sz="1200" b="1" dirty="0">
                <a:solidFill>
                  <a:srgbClr val="FFFFFF"/>
                </a:solidFill>
                <a:latin typeface="Century Gothic"/>
                <a:cs typeface="Century Gothic"/>
              </a:rPr>
              <a:t>formas de </a:t>
            </a:r>
            <a:r>
              <a:rPr lang="es-AR" sz="1200" b="1" dirty="0" smtClean="0">
                <a:solidFill>
                  <a:srgbClr val="FFFFFF"/>
                </a:solidFill>
                <a:latin typeface="Century Gothic"/>
                <a:cs typeface="Century Gothic"/>
              </a:rPr>
              <a:t>hablar,  </a:t>
            </a:r>
            <a:r>
              <a:rPr lang="es-AR" sz="1200" b="1" dirty="0">
                <a:solidFill>
                  <a:srgbClr val="FFFFFF"/>
                </a:solidFill>
                <a:latin typeface="Century Gothic"/>
                <a:cs typeface="Century Gothic"/>
              </a:rPr>
              <a:t>que acercan</a:t>
            </a:r>
            <a:r>
              <a:rPr lang="es-AR" sz="1200" dirty="0">
                <a:solidFill>
                  <a:srgbClr val="FFFFFF"/>
                </a:solidFill>
                <a:latin typeface="Century Gothic"/>
                <a:cs typeface="Century Gothic"/>
              </a:rPr>
              <a:t> a sus integrantes porque generan </a:t>
            </a:r>
            <a:r>
              <a:rPr lang="es-AR" sz="1200" b="1" dirty="0">
                <a:solidFill>
                  <a:srgbClr val="FFFFFF"/>
                </a:solidFill>
                <a:latin typeface="Century Gothic"/>
                <a:cs typeface="Century Gothic"/>
              </a:rPr>
              <a:t>conexión emocional</a:t>
            </a:r>
            <a:r>
              <a:rPr lang="es-AR" sz="1200" dirty="0">
                <a:solidFill>
                  <a:srgbClr val="FFFFFF"/>
                </a:solidFill>
                <a:latin typeface="Century Gothic"/>
                <a:cs typeface="Century Gothic"/>
              </a:rPr>
              <a:t> y otros modos  que pueden desgastar, alejar, profundizar los conflictos.</a:t>
            </a:r>
          </a:p>
          <a:p>
            <a:pPr algn="just">
              <a:lnSpc>
                <a:spcPct val="110000"/>
              </a:lnSpc>
            </a:pPr>
            <a:endParaRPr lang="es-AR" sz="1200" dirty="0" smtClean="0">
              <a:solidFill>
                <a:srgbClr val="FFFFFF"/>
              </a:solidFill>
              <a:latin typeface="Century Gothic"/>
              <a:cs typeface="Century Gothic"/>
            </a:endParaRPr>
          </a:p>
          <a:p>
            <a:pPr algn="just">
              <a:lnSpc>
                <a:spcPct val="110000"/>
              </a:lnSpc>
            </a:pPr>
            <a:r>
              <a:rPr lang="es-AR" sz="1200" dirty="0" smtClean="0">
                <a:solidFill>
                  <a:srgbClr val="FFFFFF"/>
                </a:solidFill>
                <a:latin typeface="Century Gothic"/>
                <a:cs typeface="Century Gothic"/>
              </a:rPr>
              <a:t>Por </a:t>
            </a:r>
            <a:r>
              <a:rPr lang="es-AR" sz="1200" dirty="0">
                <a:solidFill>
                  <a:srgbClr val="FFFFFF"/>
                </a:solidFill>
                <a:latin typeface="Century Gothic"/>
                <a:cs typeface="Century Gothic"/>
              </a:rPr>
              <a:t>eso los invito a </a:t>
            </a:r>
            <a:r>
              <a:rPr lang="es-AR" sz="1200" b="1" dirty="0">
                <a:solidFill>
                  <a:srgbClr val="FFFFFF"/>
                </a:solidFill>
                <a:latin typeface="Century Gothic"/>
                <a:cs typeface="Century Gothic"/>
              </a:rPr>
              <a:t>repensar</a:t>
            </a:r>
            <a:r>
              <a:rPr lang="es-AR" sz="1200" dirty="0">
                <a:solidFill>
                  <a:srgbClr val="FFFFFF"/>
                </a:solidFill>
                <a:latin typeface="Century Gothic"/>
                <a:cs typeface="Century Gothic"/>
              </a:rPr>
              <a:t> en la forma en que están </a:t>
            </a:r>
            <a:r>
              <a:rPr lang="es-AR" sz="1200" dirty="0" smtClean="0">
                <a:solidFill>
                  <a:srgbClr val="FFFFFF"/>
                </a:solidFill>
                <a:latin typeface="Century Gothic"/>
                <a:cs typeface="Century Gothic"/>
              </a:rPr>
              <a:t>comunicándose</a:t>
            </a:r>
            <a:r>
              <a:rPr lang="es-AR" sz="1200" dirty="0">
                <a:solidFill>
                  <a:srgbClr val="FFFFFF"/>
                </a:solidFill>
                <a:latin typeface="Century Gothic"/>
                <a:cs typeface="Century Gothic"/>
              </a:rPr>
              <a:t>. ¿Nos </a:t>
            </a:r>
            <a:r>
              <a:rPr lang="es-AR" sz="1200" dirty="0">
                <a:solidFill>
                  <a:srgbClr val="FFFFFF"/>
                </a:solidFill>
                <a:latin typeface="Century Gothic"/>
                <a:cs typeface="Century Gothic"/>
              </a:rPr>
              <a:t>hacemos el tiempo para que todos puedan contar  o compartir </a:t>
            </a:r>
            <a:r>
              <a:rPr lang="es-AR" sz="1200" dirty="0">
                <a:solidFill>
                  <a:srgbClr val="FFFFFF"/>
                </a:solidFill>
                <a:latin typeface="Century Gothic"/>
                <a:cs typeface="Century Gothic"/>
              </a:rPr>
              <a:t>algo¿, </a:t>
            </a:r>
            <a:r>
              <a:rPr lang="mr-IN" sz="1200" dirty="0" smtClean="0">
                <a:solidFill>
                  <a:srgbClr val="FFFFFF"/>
                </a:solidFill>
                <a:latin typeface="Century Gothic"/>
                <a:cs typeface="Century Gothic"/>
              </a:rPr>
              <a:t>…</a:t>
            </a:r>
            <a:r>
              <a:rPr lang="es-AR" sz="1200" dirty="0">
                <a:solidFill>
                  <a:srgbClr val="FFFFFF"/>
                </a:solidFill>
                <a:latin typeface="Century Gothic"/>
                <a:cs typeface="Century Gothic"/>
              </a:rPr>
              <a:t> </a:t>
            </a:r>
            <a:r>
              <a:rPr lang="es-AR" sz="1200" dirty="0" smtClean="0">
                <a:solidFill>
                  <a:srgbClr val="FFFFFF"/>
                </a:solidFill>
                <a:latin typeface="Century Gothic"/>
                <a:cs typeface="Century Gothic"/>
              </a:rPr>
              <a:t>de </a:t>
            </a:r>
            <a:r>
              <a:rPr lang="es-AR" sz="1200" dirty="0">
                <a:solidFill>
                  <a:srgbClr val="FFFFFF"/>
                </a:solidFill>
                <a:latin typeface="Century Gothic"/>
                <a:cs typeface="Century Gothic"/>
              </a:rPr>
              <a:t>la manera </a:t>
            </a:r>
            <a:r>
              <a:rPr lang="es-AR" sz="1200" dirty="0">
                <a:solidFill>
                  <a:srgbClr val="FFFFFF"/>
                </a:solidFill>
                <a:latin typeface="Century Gothic"/>
                <a:cs typeface="Century Gothic"/>
              </a:rPr>
              <a:t> </a:t>
            </a:r>
            <a:r>
              <a:rPr lang="es-AR" sz="1200" dirty="0" smtClean="0">
                <a:solidFill>
                  <a:srgbClr val="FFFFFF"/>
                </a:solidFill>
                <a:latin typeface="Century Gothic"/>
                <a:cs typeface="Century Gothic"/>
              </a:rPr>
              <a:t>en como </a:t>
            </a:r>
            <a:r>
              <a:rPr lang="es-AR" sz="1200" dirty="0" smtClean="0">
                <a:solidFill>
                  <a:srgbClr val="FFFFFF"/>
                </a:solidFill>
                <a:latin typeface="Century Gothic"/>
                <a:cs typeface="Century Gothic"/>
              </a:rPr>
              <a:t>utilizamos </a:t>
            </a:r>
            <a:r>
              <a:rPr lang="es-AR" sz="1200" dirty="0">
                <a:solidFill>
                  <a:srgbClr val="FFFFFF"/>
                </a:solidFill>
                <a:latin typeface="Century Gothic"/>
                <a:cs typeface="Century Gothic"/>
              </a:rPr>
              <a:t>las palabras  (incluyendo gestos, tono, volumen de voz). Ej. ¿Cuando pongo un límite a mi </a:t>
            </a:r>
            <a:r>
              <a:rPr lang="es-AR" sz="1200" dirty="0" smtClean="0">
                <a:solidFill>
                  <a:srgbClr val="FFFFFF"/>
                </a:solidFill>
                <a:latin typeface="Century Gothic"/>
                <a:cs typeface="Century Gothic"/>
              </a:rPr>
              <a:t>hijo¿ </a:t>
            </a:r>
            <a:r>
              <a:rPr lang="es-AR" sz="1200" dirty="0">
                <a:solidFill>
                  <a:srgbClr val="FFFFFF"/>
                </a:solidFill>
                <a:latin typeface="Century Gothic"/>
                <a:cs typeface="Century Gothic"/>
              </a:rPr>
              <a:t>Lo hago tranquilo, o  si estoy enojado no logro contenerme y  puedo ser  reactivo, produciendo distancia emocional con mi hijo / pareja?.</a:t>
            </a:r>
          </a:p>
          <a:p>
            <a:pPr algn="just">
              <a:lnSpc>
                <a:spcPct val="110000"/>
              </a:lnSpc>
            </a:pPr>
            <a:r>
              <a:rPr lang="es-AR" sz="1200" dirty="0">
                <a:solidFill>
                  <a:srgbClr val="FFFFFF"/>
                </a:solidFill>
                <a:latin typeface="Century Gothic"/>
                <a:cs typeface="Century Gothic"/>
              </a:rPr>
              <a:t> </a:t>
            </a:r>
            <a:endParaRPr lang="es-AR" sz="1200" dirty="0" smtClean="0">
              <a:solidFill>
                <a:srgbClr val="FFFFFF"/>
              </a:solidFill>
              <a:latin typeface="Century Gothic"/>
              <a:cs typeface="Century Gothic"/>
            </a:endParaRPr>
          </a:p>
          <a:p>
            <a:pPr algn="just">
              <a:lnSpc>
                <a:spcPct val="110000"/>
              </a:lnSpc>
            </a:pPr>
            <a:r>
              <a:rPr lang="es-AR" sz="1200" dirty="0" smtClean="0">
                <a:solidFill>
                  <a:srgbClr val="FFFFFF"/>
                </a:solidFill>
                <a:latin typeface="Century Gothic"/>
                <a:cs typeface="Century Gothic"/>
              </a:rPr>
              <a:t>El compartir con </a:t>
            </a:r>
            <a:r>
              <a:rPr lang="es-AR" sz="1200" dirty="0">
                <a:solidFill>
                  <a:srgbClr val="FFFFFF"/>
                </a:solidFill>
                <a:latin typeface="Century Gothic"/>
                <a:cs typeface="Century Gothic"/>
              </a:rPr>
              <a:t>mis hijos y mi pareja durante tantos días pueden servir para “</a:t>
            </a:r>
            <a:r>
              <a:rPr lang="es-AR" sz="1200" dirty="0" smtClean="0">
                <a:solidFill>
                  <a:srgbClr val="FFFFFF"/>
                </a:solidFill>
                <a:latin typeface="Century Gothic"/>
                <a:cs typeface="Century Gothic"/>
              </a:rPr>
              <a:t>PARA HACER UN ALTO”</a:t>
            </a:r>
            <a:r>
              <a:rPr lang="es-AR" sz="1200" dirty="0">
                <a:solidFill>
                  <a:srgbClr val="FFFFFF"/>
                </a:solidFill>
                <a:latin typeface="Century Gothic"/>
                <a:cs typeface="Century Gothic"/>
              </a:rPr>
              <a:t>, tomar </a:t>
            </a:r>
            <a:r>
              <a:rPr lang="es-AR" sz="1200" dirty="0" smtClean="0">
                <a:solidFill>
                  <a:srgbClr val="FFFFFF"/>
                </a:solidFill>
                <a:latin typeface="Century Gothic"/>
                <a:cs typeface="Century Gothic"/>
              </a:rPr>
              <a:t>esta </a:t>
            </a:r>
            <a:r>
              <a:rPr lang="es-AR" sz="1200" b="1" dirty="0">
                <a:solidFill>
                  <a:srgbClr val="FFFFFF"/>
                </a:solidFill>
                <a:latin typeface="Century Gothic"/>
                <a:cs typeface="Century Gothic"/>
              </a:rPr>
              <a:t>oportunidad </a:t>
            </a:r>
            <a:r>
              <a:rPr lang="es-AR" sz="1200" dirty="0" smtClean="0">
                <a:solidFill>
                  <a:srgbClr val="FFFFFF"/>
                </a:solidFill>
                <a:latin typeface="Century Gothic"/>
                <a:cs typeface="Century Gothic"/>
              </a:rPr>
              <a:t>que </a:t>
            </a:r>
            <a:r>
              <a:rPr lang="es-AR" sz="1200" dirty="0">
                <a:solidFill>
                  <a:srgbClr val="FFFFFF"/>
                </a:solidFill>
                <a:latin typeface="Century Gothic"/>
                <a:cs typeface="Century Gothic"/>
              </a:rPr>
              <a:t>tenemos   para repensar como seguir</a:t>
            </a:r>
            <a:r>
              <a:rPr lang="es-AR" sz="1200" dirty="0">
                <a:solidFill>
                  <a:srgbClr val="FFFFFF"/>
                </a:solidFill>
                <a:latin typeface="Century Gothic"/>
                <a:cs typeface="Century Gothic"/>
              </a:rPr>
              <a:t>, </a:t>
            </a:r>
            <a:r>
              <a:rPr lang="es-AR" sz="1200" dirty="0" smtClean="0">
                <a:solidFill>
                  <a:srgbClr val="FFFFFF"/>
                </a:solidFill>
                <a:latin typeface="Century Gothic"/>
                <a:cs typeface="Century Gothic"/>
              </a:rPr>
              <a:t>¿C</a:t>
            </a:r>
            <a:r>
              <a:rPr lang="es-AR" sz="1200" dirty="0" smtClean="0">
                <a:solidFill>
                  <a:srgbClr val="FFFFFF"/>
                </a:solidFill>
                <a:latin typeface="Century Gothic"/>
                <a:cs typeface="Century Gothic"/>
              </a:rPr>
              <a:t>ó</a:t>
            </a:r>
            <a:r>
              <a:rPr lang="es-AR" sz="1200" dirty="0" smtClean="0">
                <a:solidFill>
                  <a:srgbClr val="FFFFFF"/>
                </a:solidFill>
                <a:latin typeface="Century Gothic"/>
                <a:cs typeface="Century Gothic"/>
              </a:rPr>
              <a:t>mo </a:t>
            </a:r>
            <a:r>
              <a:rPr lang="es-AR" sz="1200" dirty="0">
                <a:solidFill>
                  <a:srgbClr val="FFFFFF"/>
                </a:solidFill>
                <a:latin typeface="Century Gothic"/>
                <a:cs typeface="Century Gothic"/>
              </a:rPr>
              <a:t>quisiera que nos hablemos y  nos tratemos en </a:t>
            </a:r>
            <a:r>
              <a:rPr lang="es-AR" sz="1200" dirty="0">
                <a:solidFill>
                  <a:srgbClr val="FFFFFF"/>
                </a:solidFill>
                <a:latin typeface="Century Gothic"/>
                <a:cs typeface="Century Gothic"/>
              </a:rPr>
              <a:t>casa¿, </a:t>
            </a:r>
            <a:r>
              <a:rPr lang="es-AR" sz="1200" dirty="0" smtClean="0">
                <a:solidFill>
                  <a:srgbClr val="FFFFFF"/>
                </a:solidFill>
                <a:latin typeface="Century Gothic"/>
                <a:cs typeface="Century Gothic"/>
              </a:rPr>
              <a:t> a partir de ahora</a:t>
            </a:r>
            <a:r>
              <a:rPr lang="mr-IN" sz="1200" dirty="0" smtClean="0">
                <a:solidFill>
                  <a:srgbClr val="FFFFFF"/>
                </a:solidFill>
                <a:latin typeface="Century Gothic"/>
                <a:cs typeface="Century Gothic"/>
              </a:rPr>
              <a:t>…</a:t>
            </a:r>
            <a:r>
              <a:rPr lang="es-AR" sz="1200" dirty="0" smtClean="0">
                <a:solidFill>
                  <a:srgbClr val="FFFFFF"/>
                </a:solidFill>
                <a:latin typeface="Century Gothic"/>
                <a:cs typeface="Century Gothic"/>
              </a:rPr>
              <a:t>.</a:t>
            </a:r>
            <a:r>
              <a:rPr lang="es-AR" sz="1200" dirty="0">
                <a:solidFill>
                  <a:srgbClr val="FFFFFF"/>
                </a:solidFill>
                <a:latin typeface="Century Gothic"/>
                <a:cs typeface="Century Gothic"/>
              </a:rPr>
              <a:t>.  ¿Cómo puedo contribuir yo para que todos estemos </a:t>
            </a:r>
            <a:r>
              <a:rPr lang="es-AR" sz="1200" dirty="0">
                <a:solidFill>
                  <a:srgbClr val="FFFFFF"/>
                </a:solidFill>
                <a:latin typeface="Century Gothic"/>
                <a:cs typeface="Century Gothic"/>
              </a:rPr>
              <a:t>mejor¿.</a:t>
            </a:r>
            <a:endParaRPr lang="es-AR" sz="1200" dirty="0" smtClean="0">
              <a:solidFill>
                <a:srgbClr val="FFFFFF"/>
              </a:solidFill>
              <a:latin typeface="Century Gothic"/>
              <a:cs typeface="Century Gothic"/>
            </a:endParaRPr>
          </a:p>
          <a:p>
            <a:pPr algn="just">
              <a:lnSpc>
                <a:spcPct val="110000"/>
              </a:lnSpc>
            </a:pPr>
            <a:endParaRPr lang="es-AR" sz="1200" dirty="0">
              <a:solidFill>
                <a:srgbClr val="FFFFFF"/>
              </a:solidFill>
              <a:latin typeface="Century Gothic"/>
              <a:cs typeface="Century Gothic"/>
            </a:endParaRPr>
          </a:p>
          <a:p>
            <a:pPr algn="just">
              <a:lnSpc>
                <a:spcPct val="110000"/>
              </a:lnSpc>
            </a:pPr>
            <a:r>
              <a:rPr lang="es-AR" sz="1200" dirty="0" smtClean="0">
                <a:solidFill>
                  <a:srgbClr val="FFFFFF"/>
                </a:solidFill>
                <a:latin typeface="Century Gothic"/>
                <a:cs typeface="Century Gothic"/>
              </a:rPr>
              <a:t> </a:t>
            </a:r>
            <a:r>
              <a:rPr lang="es-AR" sz="1200" dirty="0">
                <a:solidFill>
                  <a:srgbClr val="FFFFFF"/>
                </a:solidFill>
                <a:latin typeface="Century Gothic"/>
                <a:cs typeface="Century Gothic"/>
              </a:rPr>
              <a:t>E</a:t>
            </a:r>
            <a:r>
              <a:rPr lang="es-AR" sz="1200" dirty="0" smtClean="0">
                <a:solidFill>
                  <a:srgbClr val="FFFFFF"/>
                </a:solidFill>
                <a:latin typeface="Century Gothic"/>
                <a:cs typeface="Century Gothic"/>
              </a:rPr>
              <a:t>sta </a:t>
            </a:r>
            <a:r>
              <a:rPr lang="es-AR" sz="1200" dirty="0">
                <a:solidFill>
                  <a:srgbClr val="FFFFFF"/>
                </a:solidFill>
                <a:latin typeface="Century Gothic"/>
                <a:cs typeface="Century Gothic"/>
              </a:rPr>
              <a:t>situación de aislamiento en la que suelen aparecer tensiones de todo tipo puede acelerar y precipitar que </a:t>
            </a:r>
            <a:r>
              <a:rPr lang="es-AR" sz="1200" dirty="0" smtClean="0">
                <a:solidFill>
                  <a:srgbClr val="FFFFFF"/>
                </a:solidFill>
                <a:latin typeface="Century Gothic"/>
                <a:cs typeface="Century Gothic"/>
              </a:rPr>
              <a:t>detonen  </a:t>
            </a:r>
            <a:r>
              <a:rPr lang="es-AR" sz="1200" dirty="0">
                <a:solidFill>
                  <a:srgbClr val="FFFFFF"/>
                </a:solidFill>
                <a:latin typeface="Century Gothic"/>
                <a:cs typeface="Century Gothic"/>
              </a:rPr>
              <a:t>los conflictos  si no regulamos nuestras emociones o  pueden ayudar a que algo se vaya destrabando, al poder hablar de lo que pasa y como nos sentimos.  </a:t>
            </a:r>
            <a:endParaRPr lang="es-AR" sz="1200" dirty="0" smtClean="0">
              <a:solidFill>
                <a:srgbClr val="FFFFFF"/>
              </a:solidFill>
              <a:latin typeface="Century Gothic"/>
              <a:cs typeface="Century Gothic"/>
            </a:endParaRPr>
          </a:p>
          <a:p>
            <a:pPr algn="just">
              <a:lnSpc>
                <a:spcPct val="110000"/>
              </a:lnSpc>
            </a:pPr>
            <a:r>
              <a:rPr lang="es-AR" sz="1200" dirty="0" smtClean="0">
                <a:solidFill>
                  <a:srgbClr val="FFFFFF"/>
                </a:solidFill>
                <a:latin typeface="Century Gothic"/>
                <a:cs typeface="Century Gothic"/>
              </a:rPr>
              <a:t>Para </a:t>
            </a:r>
            <a:r>
              <a:rPr lang="es-AR" sz="1200" dirty="0">
                <a:solidFill>
                  <a:srgbClr val="FFFFFF"/>
                </a:solidFill>
                <a:latin typeface="Century Gothic"/>
                <a:cs typeface="Century Gothic"/>
              </a:rPr>
              <a:t>esto recomiendo mucho las llamadas </a:t>
            </a:r>
            <a:r>
              <a:rPr lang="es-AR" sz="1200" b="1" dirty="0">
                <a:solidFill>
                  <a:srgbClr val="FFFFFF"/>
                </a:solidFill>
                <a:latin typeface="Century Gothic"/>
                <a:cs typeface="Century Gothic"/>
              </a:rPr>
              <a:t>asambleas familiares</a:t>
            </a:r>
            <a:r>
              <a:rPr lang="es-AR" sz="1200" dirty="0">
                <a:solidFill>
                  <a:srgbClr val="FFFFFF"/>
                </a:solidFill>
                <a:latin typeface="Century Gothic"/>
                <a:cs typeface="Century Gothic"/>
              </a:rPr>
              <a:t> en las que cada uno puede hablar sin ser interrumpido, y expresar como se está sintiendo en su vida, o con X situación, y todos escuchan. </a:t>
            </a:r>
            <a:endParaRPr lang="es-AR" sz="1200" dirty="0" smtClean="0">
              <a:solidFill>
                <a:srgbClr val="FFFFFF"/>
              </a:solidFill>
              <a:latin typeface="Century Gothic"/>
              <a:cs typeface="Century Gothic"/>
            </a:endParaRPr>
          </a:p>
          <a:p>
            <a:pPr algn="just">
              <a:lnSpc>
                <a:spcPct val="110000"/>
              </a:lnSpc>
            </a:pPr>
            <a:r>
              <a:rPr lang="es-AR" sz="1200" dirty="0" smtClean="0">
                <a:solidFill>
                  <a:srgbClr val="FFFFFF"/>
                </a:solidFill>
                <a:latin typeface="Century Gothic"/>
                <a:cs typeface="Century Gothic"/>
              </a:rPr>
              <a:t>Si </a:t>
            </a:r>
            <a:r>
              <a:rPr lang="es-AR" sz="1200" dirty="0">
                <a:solidFill>
                  <a:srgbClr val="FFFFFF"/>
                </a:solidFill>
                <a:latin typeface="Century Gothic"/>
                <a:cs typeface="Century Gothic"/>
              </a:rPr>
              <a:t>no lo han probado hasta ahora, se los recomiendo mucho hacerlo una vez cada tanto y generalmente termina siendo muy enriquecedor para todos.</a:t>
            </a:r>
          </a:p>
          <a:p>
            <a:pPr algn="just">
              <a:lnSpc>
                <a:spcPct val="110000"/>
              </a:lnSpc>
            </a:pPr>
            <a:r>
              <a:rPr lang="es-AR" sz="1200" dirty="0" smtClean="0">
                <a:solidFill>
                  <a:srgbClr val="FFFFFF"/>
                </a:solidFill>
                <a:effectLst/>
                <a:latin typeface="Century Gothic"/>
                <a:cs typeface="Century Gothic"/>
              </a:rPr>
              <a:t> </a:t>
            </a:r>
            <a:endParaRPr lang="es-AR" sz="1200" dirty="0" smtClean="0">
              <a:solidFill>
                <a:srgbClr val="FFFFFF"/>
              </a:solidFill>
              <a:latin typeface="Century Gothic"/>
              <a:cs typeface="Century Gothic"/>
            </a:endParaRPr>
          </a:p>
          <a:p>
            <a:pPr algn="just">
              <a:lnSpc>
                <a:spcPct val="110000"/>
              </a:lnSpc>
            </a:pPr>
            <a:endParaRPr lang="es-AR" sz="1200" dirty="0">
              <a:solidFill>
                <a:schemeClr val="bg1"/>
              </a:solidFill>
              <a:latin typeface="Century Gothic"/>
              <a:cs typeface="Century Gothic"/>
            </a:endParaRPr>
          </a:p>
          <a:p>
            <a:endParaRPr lang="es-ES" dirty="0"/>
          </a:p>
        </p:txBody>
      </p:sp>
    </p:spTree>
    <p:extLst>
      <p:ext uri="{BB962C8B-B14F-4D97-AF65-F5344CB8AC3E}">
        <p14:creationId xmlns:p14="http://schemas.microsoft.com/office/powerpoint/2010/main" val="1063345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477</TotalTime>
  <Words>2155</Words>
  <Application>Microsoft Macintosh PowerPoint</Application>
  <PresentationFormat>Presentación en pantalla (16:9)</PresentationFormat>
  <Paragraphs>88</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Tomi</dc:creator>
  <cp:lastModifiedBy>Tomi</cp:lastModifiedBy>
  <cp:revision>31</cp:revision>
  <dcterms:created xsi:type="dcterms:W3CDTF">2020-04-13T16:12:27Z</dcterms:created>
  <dcterms:modified xsi:type="dcterms:W3CDTF">2020-04-14T20:03:48Z</dcterms:modified>
</cp:coreProperties>
</file>